
<file path=[Content_Types].xml><?xml version="1.0" encoding="utf-8"?>
<Types xmlns="http://schemas.openxmlformats.org/package/2006/content-types">
  <Default Extension="jpg" ContentType="image/jpeg"/>
  <Default Extension="m4a" ContentType="audio/mp4"/>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36"/>
  </p:notesMasterIdLst>
  <p:sldIdLst>
    <p:sldId id="256" r:id="rId3"/>
    <p:sldId id="257" r:id="rId4"/>
    <p:sldId id="258" r:id="rId5"/>
    <p:sldId id="259" r:id="rId6"/>
    <p:sldId id="260" r:id="rId7"/>
    <p:sldId id="2446" r:id="rId8"/>
    <p:sldId id="2461" r:id="rId9"/>
    <p:sldId id="262" r:id="rId10"/>
    <p:sldId id="2462" r:id="rId11"/>
    <p:sldId id="263" r:id="rId12"/>
    <p:sldId id="264" r:id="rId13"/>
    <p:sldId id="265" r:id="rId14"/>
    <p:sldId id="266" r:id="rId15"/>
    <p:sldId id="267" r:id="rId16"/>
    <p:sldId id="268" r:id="rId17"/>
    <p:sldId id="269" r:id="rId18"/>
    <p:sldId id="270" r:id="rId19"/>
    <p:sldId id="286" r:id="rId20"/>
    <p:sldId id="287"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autoAdjust="0"/>
    <p:restoredTop sz="88484" autoAdjust="0"/>
  </p:normalViewPr>
  <p:slideViewPr>
    <p:cSldViewPr snapToGrid="0">
      <p:cViewPr varScale="1">
        <p:scale>
          <a:sx n="95" d="100"/>
          <a:sy n="95" d="100"/>
        </p:scale>
        <p:origin x="84" y="264"/>
      </p:cViewPr>
      <p:guideLst>
        <p:guide orient="horz" pos="1620"/>
        <p:guide pos="2880"/>
      </p:guideLst>
    </p:cSldViewPr>
  </p:slideViewPr>
  <p:outlineViewPr>
    <p:cViewPr>
      <p:scale>
        <a:sx n="33" d="100"/>
        <a:sy n="33" d="100"/>
      </p:scale>
      <p:origin x="0" y="-96"/>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424d3aed8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424d3aed8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424d3aed8_2_1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8424d3aed8_2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424d3aed8_2_1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8424d3aed8_2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424d3aed8_2_1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8424d3aed8_2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507c0b63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7507c0b6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24d3aed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424d3aed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07c0b63d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7507c0b63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24d3aed8_2_1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configuration plan for Burger Breakout can be broken down into a few key components.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development of Burger Breakout is primarily managed by following the Agile Process.  The Agile Process allows us, Team Six Guys, to quickly develop new and improved versions of Burger Breakout through Sprints.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chips away at development in bursts of 1 to 2 week sprint intervals, completing sets of user stories within these sprints.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sprints are managed by the Scrum Master, who oversees Team Six Guys follows the agile methodologies.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Product Owner ensures the team is completing tasks, as well as updating user stories with the product backlog.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roles rotate through the members of Team Six Guys, with the rest of the member solely focused on development.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keeps organized by utilizing ZenHub to keep track of user story developments throughout sprints.  Team Members can easily see which user stories are assigned to them, as well as what other team members are working on as well.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 series of activities keep BB running on track.  Let’s break down a few of the important configuration items of BB.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heart of BB lives on GitHub.  By utilizing Git, Team Six Guys can all easily develop BB without stepping on one another's toes.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previously mentioned, BB relies on ZenHub to organize our user stories, and keep track of what is being developed during each sprint.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Unity3d Engine makes up the brains of BB.  The development of BB would not have been possible without the underlying platform Unity provides.  Using Unity, Team Six Guys was able to develop BB without having a ton of experience in game development.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order to maintain BB collaboratively, Team Six Guys created lots of documents detailing the different aspect of the project, allowing for all members to have a clear focus of the products end goal.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While GitHub and ZenHub are fantastic for keeping project files up to date with one another, the team heavily relies upon Discord, a free chat platform, to discuss and communicate day to day topics revolved around the project.</a:t>
            </a:r>
            <a:endParaRPr dirty="0">
              <a:solidFill>
                <a:schemeClr val="dk1"/>
              </a:solidFill>
            </a:endParaRPr>
          </a:p>
          <a:p>
            <a:pPr marL="0" lvl="0" indent="0" algn="l" rtl="0">
              <a:spcBef>
                <a:spcPts val="0"/>
              </a:spcBef>
              <a:spcAft>
                <a:spcPts val="0"/>
              </a:spcAft>
              <a:buNone/>
            </a:pPr>
            <a:endParaRPr dirty="0"/>
          </a:p>
        </p:txBody>
      </p:sp>
      <p:sp>
        <p:nvSpPr>
          <p:cNvPr id="263" name="Google Shape;263;g8424d3aed8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times change, so do ideas.  With that said, BB is open to new ideas, and has a plan in place for the developmental changes of such ideas.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New ideas can be submitted on BB’s public GitHub page under the issues section.  Once a new idea is raised, Team Six Guys will evaluate the new idea prior to the start of a sprint.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an idea be accepted, Team Six Guys will save the idea to the product backlog as a user story, and decide whether the new story should be implemented in the upcoming sprint, or a later sprint.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status of these user stores, as well as any other BB development can be found on GitHub.  In fact, all non confidential data of the project is freely available on GitHub.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ensure BB is following the guidelines set forth by the configuration plan, this plan is audited prior to every release to ensure both BB is in accordance with the plan, but also to ensure the plan is up to date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Speaking of releases, BB is built at the end of each sprint, and a new version released for each deliverable.  With that said, on behalf of Team Six Guys, we are happy to announce the latest version of BB will be free to download on May 1st!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touch upon the critical resources of BB, the game is built upon the Unity Engine, and project files are developed collaboratively with the use of Git.  With an understanding of both, anyone can quickly catch up to speed on the insider view of BB’s development.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conclude this segment of the presentation on Configuration Plans, I would like to briefly touch upon the plans for Configuration Maintenance.  The plan is intended to be monitored each sprint, and updated as needed.  Should an update occur, the change shall be notified via Discord, however the plan changes can also be viewed on GitHub.  The configuration plan should thus allow BB to live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this concludes a short summary of the Configuration Plans, a more in depth coverage of the plan can be found written in the Configuration Management Plan document.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24d3aed8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424d3aed8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424d3aed8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8424d3aed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f72e5c0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ff72e5c0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424d3aed8_2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8424d3aed8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ff72e5c00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7ff72e5c0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24d3aed8_2_1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24d3aed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424d3aed8_2_2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8424d3aed8_2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424d3aed8_2_2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8424d3aed8_2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424d3aed8_2_2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8424d3aed8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424d3aed8_2_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8424d3aed8_2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424d3aed8_2_2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424d3aed8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f72e5c00_3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ff72e5c00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11632fc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7511632fc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24d3aed8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8424d3aed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24d3aed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8424d3aed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f72e5c00_3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ff72e5c0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1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424d3aed8_2_1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8424d3aed8_2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424d3aed8_2_1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8424d3aed8_2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189688"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a:off x="2354345" y="1905392"/>
            <a:ext cx="1498862" cy="1490975"/>
          </a:xfrm>
          <a:prstGeom prst="ellipse">
            <a:avLst/>
          </a:prstGeom>
          <a:solidFill>
            <a:schemeClr val="accent5">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 name="Google Shape;61;p14"/>
          <p:cNvSpPr/>
          <p:nvPr/>
        </p:nvSpPr>
        <p:spPr>
          <a:xfrm>
            <a:off x="7004927" y="2450961"/>
            <a:ext cx="401953" cy="399838"/>
          </a:xfrm>
          <a:prstGeom prst="ellipse">
            <a:avLst/>
          </a:prstGeom>
          <a:solidFill>
            <a:srgbClr val="EE80B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title"/>
          </p:nvPr>
        </p:nvSpPr>
        <p:spPr>
          <a:xfrm>
            <a:off x="828675" y="1484723"/>
            <a:ext cx="8001000" cy="2227082"/>
          </a:xfrm>
          <a:prstGeom prst="rect">
            <a:avLst/>
          </a:prstGeom>
          <a:noFill/>
          <a:ln>
            <a:noFill/>
          </a:ln>
        </p:spPr>
        <p:txBody>
          <a:bodyPr spcFirstLastPara="1" wrap="square" lIns="68575" tIns="0" rIns="68575" bIns="68575" anchor="ctr" anchorCtr="0">
            <a:noAutofit/>
          </a:bodyPr>
          <a:lstStyle>
            <a:lvl1pPr lvl="0" algn="ctr">
              <a:lnSpc>
                <a:spcPct val="150000"/>
              </a:lnSpc>
              <a:spcBef>
                <a:spcPts val="0"/>
              </a:spcBef>
              <a:spcAft>
                <a:spcPts val="0"/>
              </a:spcAft>
              <a:buClr>
                <a:schemeClr val="dk1"/>
              </a:buClr>
              <a:buSzPts val="8600"/>
              <a:buFont typeface="Calibri"/>
              <a:buNone/>
              <a:defRPr sz="8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p:nvPr/>
        </p:nvSpPr>
        <p:spPr>
          <a:xfrm>
            <a:off x="2340057" y="839611"/>
            <a:ext cx="3562154" cy="3543408"/>
          </a:xfrm>
          <a:prstGeom prst="ellipse">
            <a:avLst/>
          </a:prstGeom>
          <a:noFill/>
          <a:ln w="9525" cap="flat" cmpd="sng">
            <a:solidFill>
              <a:schemeClr val="dk1">
                <a:alpha val="9803"/>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4" name="Google Shape;64;p14"/>
          <p:cNvSpPr/>
          <p:nvPr/>
        </p:nvSpPr>
        <p:spPr>
          <a:xfrm>
            <a:off x="1145077" y="1251323"/>
            <a:ext cx="2708131" cy="2693879"/>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14"/>
          <p:cNvSpPr/>
          <p:nvPr/>
        </p:nvSpPr>
        <p:spPr>
          <a:xfrm>
            <a:off x="828675" y="-6792"/>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14"/>
          <p:cNvSpPr txBox="1">
            <a:spLocks noGrp="1"/>
          </p:cNvSpPr>
          <p:nvPr>
            <p:ph type="subTitle" idx="1"/>
          </p:nvPr>
        </p:nvSpPr>
        <p:spPr>
          <a:xfrm>
            <a:off x="828675" y="3396367"/>
            <a:ext cx="8001000" cy="639884"/>
          </a:xfrm>
          <a:prstGeom prst="rect">
            <a:avLst/>
          </a:prstGeom>
          <a:noFill/>
          <a:ln>
            <a:noFill/>
          </a:ln>
        </p:spPr>
        <p:txBody>
          <a:bodyPr spcFirstLastPara="1" wrap="square" lIns="0" tIns="34275" rIns="0" bIns="34275" anchor="t" anchorCtr="0">
            <a:noAutofit/>
          </a:bodyPr>
          <a:lstStyle>
            <a:lvl1pPr lvl="0" algn="ctr">
              <a:lnSpc>
                <a:spcPct val="90000"/>
              </a:lnSpc>
              <a:spcBef>
                <a:spcPts val="800"/>
              </a:spcBef>
              <a:spcAft>
                <a:spcPts val="0"/>
              </a:spcAft>
              <a:buClr>
                <a:srgbClr val="2F3342"/>
              </a:buClr>
              <a:buSzPts val="2700"/>
              <a:buNone/>
              <a:defRPr sz="2700">
                <a:solidFill>
                  <a:srgbClr val="2F3342"/>
                </a:solidFill>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828676" y="0"/>
            <a:ext cx="4051562" cy="51435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8196615"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p:nvPr/>
        </p:nvSpPr>
        <p:spPr>
          <a:xfrm>
            <a:off x="828675"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b"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72" name="Google Shape;72;p15"/>
          <p:cNvSpPr txBox="1">
            <a:spLocks noGrp="1"/>
          </p:cNvSpPr>
          <p:nvPr>
            <p:ph type="body" idx="1"/>
          </p:nvPr>
        </p:nvSpPr>
        <p:spPr>
          <a:xfrm>
            <a:off x="4776545" y="2650877"/>
            <a:ext cx="3420070" cy="34949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400"/>
              <a:buNone/>
              <a:defRPr sz="14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5"/>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txBox="1">
            <a:spLocks noGrp="1"/>
          </p:cNvSpPr>
          <p:nvPr>
            <p:ph type="title"/>
          </p:nvPr>
        </p:nvSpPr>
        <p:spPr>
          <a:xfrm>
            <a:off x="4774473" y="139867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828675" y="1014413"/>
            <a:ext cx="7686674" cy="361831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8" name="Google Shape;78;p16"/>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9" name="Google Shape;79;p16"/>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0" name="Google Shape;80;p16"/>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1" name="Google Shape;81;p16"/>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 name="Google Shape;82;p16"/>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 name="Google Shape;83;p16"/>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4069079" y="0"/>
            <a:ext cx="5074921" cy="5143500"/>
          </a:xfrm>
          <a:custGeom>
            <a:avLst/>
            <a:gdLst/>
            <a:ahLst/>
            <a:cxnLst/>
            <a:rect l="l" t="t" r="r" b="b"/>
            <a:pathLst>
              <a:path w="6766561" h="6858000" extrusionOk="0">
                <a:moveTo>
                  <a:pt x="0" y="0"/>
                </a:moveTo>
                <a:lnTo>
                  <a:pt x="6766561" y="0"/>
                </a:lnTo>
                <a:lnTo>
                  <a:pt x="6766561" y="6858000"/>
                </a:lnTo>
                <a:lnTo>
                  <a:pt x="0" y="6858000"/>
                </a:lnTo>
                <a:close/>
              </a:path>
            </a:pathLst>
          </a:custGeom>
          <a:noFill/>
          <a:ln>
            <a:noFill/>
          </a:ln>
        </p:spPr>
      </p:pic>
      <p:sp>
        <p:nvSpPr>
          <p:cNvPr id="86" name="Google Shape;86;p17"/>
          <p:cNvSpPr/>
          <p:nvPr/>
        </p:nvSpPr>
        <p:spPr>
          <a:xfrm>
            <a:off x="1316806"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7" name="Google Shape;87;p17"/>
          <p:cNvSpPr/>
          <p:nvPr/>
        </p:nvSpPr>
        <p:spPr>
          <a:xfrm>
            <a:off x="2946313"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 name="Google Shape;88;p17"/>
          <p:cNvSpPr/>
          <p:nvPr/>
        </p:nvSpPr>
        <p:spPr>
          <a:xfrm>
            <a:off x="1143000" y="1359610"/>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9" name="Google Shape;89;p17"/>
          <p:cNvSpPr/>
          <p:nvPr/>
        </p:nvSpPr>
        <p:spPr>
          <a:xfrm rot="10800000">
            <a:off x="239415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 name="Google Shape;90;p17"/>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 name="Google Shape;91;p17"/>
          <p:cNvSpPr txBox="1">
            <a:spLocks noGrp="1"/>
          </p:cNvSpPr>
          <p:nvPr>
            <p:ph type="title"/>
          </p:nvPr>
        </p:nvSpPr>
        <p:spPr>
          <a:xfrm>
            <a:off x="1149858" y="92781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7"/>
          <p:cNvSpPr/>
          <p:nvPr/>
        </p:nvSpPr>
        <p:spPr>
          <a:xfrm>
            <a:off x="4069079" y="0"/>
            <a:ext cx="5074921" cy="5143500"/>
          </a:xfrm>
          <a:prstGeom prst="rect">
            <a:avLst/>
          </a:prstGeom>
          <a:solidFill>
            <a:schemeClr val="l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17"/>
          <p:cNvSpPr txBox="1">
            <a:spLocks noGrp="1"/>
          </p:cNvSpPr>
          <p:nvPr>
            <p:ph type="body" idx="1"/>
          </p:nvPr>
        </p:nvSpPr>
        <p:spPr>
          <a:xfrm>
            <a:off x="1149857" y="2166593"/>
            <a:ext cx="3422142" cy="1807844"/>
          </a:xfrm>
          <a:prstGeom prst="rect">
            <a:avLst/>
          </a:prstGeom>
          <a:noFill/>
          <a:ln>
            <a:noFill/>
          </a:ln>
        </p:spPr>
        <p:txBody>
          <a:bodyPr spcFirstLastPara="1" wrap="square" lIns="68575" tIns="54875" rIns="68575" bIns="34275" anchor="t" anchorCtr="0">
            <a:noAutofit/>
          </a:bodyPr>
          <a:lstStyle>
            <a:lvl1pPr marL="457200" lvl="0" indent="-228600" algn="l">
              <a:lnSpc>
                <a:spcPct val="90000"/>
              </a:lnSpc>
              <a:spcBef>
                <a:spcPts val="800"/>
              </a:spcBef>
              <a:spcAft>
                <a:spcPts val="0"/>
              </a:spcAft>
              <a:buClr>
                <a:schemeClr val="dk1"/>
              </a:buClr>
              <a:buSzPts val="1100"/>
              <a:buNone/>
              <a:defRPr sz="1100" b="0" i="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4"/>
        <p:cNvGrpSpPr/>
        <p:nvPr/>
      </p:nvGrpSpPr>
      <p:grpSpPr>
        <a:xfrm>
          <a:off x="0" y="0"/>
          <a:ext cx="0" cy="0"/>
          <a:chOff x="0" y="0"/>
          <a:chExt cx="0" cy="0"/>
        </a:xfrm>
      </p:grpSpPr>
      <p:sp>
        <p:nvSpPr>
          <p:cNvPr id="95" name="Google Shape;95;p18"/>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 name="Google Shape;96;p18"/>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7" name="Google Shape;97;p18"/>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8" name="Google Shape;98;p18"/>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9" name="Google Shape;99;p18"/>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 name="Google Shape;100;p18"/>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8"/>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828675" y="1003954"/>
            <a:ext cx="3686175"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8"/>
          <p:cNvSpPr txBox="1">
            <a:spLocks noGrp="1"/>
          </p:cNvSpPr>
          <p:nvPr>
            <p:ph type="body" idx="2"/>
          </p:nvPr>
        </p:nvSpPr>
        <p:spPr>
          <a:xfrm>
            <a:off x="4629151" y="1003954"/>
            <a:ext cx="3886198"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4"/>
        <p:cNvGrpSpPr/>
        <p:nvPr/>
      </p:nvGrpSpPr>
      <p:grpSpPr>
        <a:xfrm>
          <a:off x="0" y="0"/>
          <a:ext cx="0" cy="0"/>
          <a:chOff x="0" y="0"/>
          <a:chExt cx="0" cy="0"/>
        </a:xfrm>
      </p:grpSpPr>
      <p:sp>
        <p:nvSpPr>
          <p:cNvPr id="105" name="Google Shape;105;p19"/>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6" name="Google Shape;106;p19"/>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7" name="Google Shape;107;p19"/>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8" name="Google Shape;108;p19"/>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9" name="Google Shape;109;p19"/>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 name="Google Shape;110;p19"/>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9"/>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9"/>
          <p:cNvSpPr txBox="1">
            <a:spLocks noGrp="1"/>
          </p:cNvSpPr>
          <p:nvPr>
            <p:ph type="body" idx="1"/>
          </p:nvPr>
        </p:nvSpPr>
        <p:spPr>
          <a:xfrm>
            <a:off x="828675" y="1006348"/>
            <a:ext cx="3669506"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19"/>
          <p:cNvSpPr txBox="1">
            <a:spLocks noGrp="1"/>
          </p:cNvSpPr>
          <p:nvPr>
            <p:ph type="body" idx="2"/>
          </p:nvPr>
        </p:nvSpPr>
        <p:spPr>
          <a:xfrm>
            <a:off x="828675" y="1731307"/>
            <a:ext cx="3669506"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3"/>
          </p:nvPr>
        </p:nvSpPr>
        <p:spPr>
          <a:xfrm>
            <a:off x="4645820" y="1006348"/>
            <a:ext cx="387072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p19"/>
          <p:cNvSpPr txBox="1">
            <a:spLocks noGrp="1"/>
          </p:cNvSpPr>
          <p:nvPr>
            <p:ph type="body" idx="4"/>
          </p:nvPr>
        </p:nvSpPr>
        <p:spPr>
          <a:xfrm>
            <a:off x="4645820" y="1731307"/>
            <a:ext cx="3870722"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0"/>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 name="Google Shape;118;p20"/>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 name="Google Shape;119;p20"/>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 name="Google Shape;120;p20"/>
          <p:cNvSpPr/>
          <p:nvPr/>
        </p:nvSpPr>
        <p:spPr>
          <a:xfrm>
            <a:off x="3932561" y="457369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1" name="Google Shape;121;p20"/>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Google Shape;122;p20"/>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828675" y="342900"/>
            <a:ext cx="2750344"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28675" y="1543050"/>
            <a:ext cx="2750344"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0"/>
          <p:cNvSpPr txBox="1">
            <a:spLocks noGrp="1"/>
          </p:cNvSpPr>
          <p:nvPr>
            <p:ph type="body" idx="2"/>
          </p:nvPr>
        </p:nvSpPr>
        <p:spPr>
          <a:xfrm>
            <a:off x="3743172" y="342901"/>
            <a:ext cx="4773369" cy="4052888"/>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1"/>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8" name="Google Shape;128;p21"/>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9" name="Google Shape;129;p21"/>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0" name="Google Shape;130;p21"/>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1" name="Google Shape;131;p21"/>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1"/>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21"/>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2"/>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7" name="Google Shape;137;p22"/>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8" name="Google Shape;138;p22"/>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9" name="Google Shape;139;p22"/>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40" name="Google Shape;140;p22"/>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1" name="Google Shape;141;p22"/>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3952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288854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28675" y="1369219"/>
            <a:ext cx="7686674"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cxnSp>
        <p:nvCxnSpPr>
          <p:cNvPr id="54" name="Google Shape;54;p13"/>
          <p:cNvCxnSpPr>
            <a:stCxn id="55" idx="1"/>
          </p:cNvCxnSpPr>
          <p:nvPr/>
        </p:nvCxnSpPr>
        <p:spPr>
          <a:xfrm>
            <a:off x="195335" y="4495560"/>
            <a:ext cx="0" cy="640800"/>
          </a:xfrm>
          <a:prstGeom prst="straightConnector1">
            <a:avLst/>
          </a:prstGeom>
          <a:noFill/>
          <a:ln w="19050" cap="flat" cmpd="sng">
            <a:solidFill>
              <a:schemeClr val="dk1">
                <a:alpha val="69803"/>
              </a:schemeClr>
            </a:solidFill>
            <a:prstDash val="solid"/>
            <a:miter lim="800000"/>
            <a:headEnd type="none" w="sm" len="sm"/>
            <a:tailEnd type="none" w="sm" len="sm"/>
          </a:ln>
        </p:spPr>
      </p:cxnSp>
      <p:sp>
        <p:nvSpPr>
          <p:cNvPr id="55" name="Google Shape;55;p13"/>
          <p:cNvSpPr/>
          <p:nvPr/>
        </p:nvSpPr>
        <p:spPr>
          <a:xfrm rot="-5400000">
            <a:off x="-1720375" y="2426924"/>
            <a:ext cx="3831419" cy="305853"/>
          </a:xfrm>
          <a:prstGeom prst="rect">
            <a:avLst/>
          </a:prstGeom>
          <a:noFill/>
          <a:ln>
            <a:noFill/>
          </a:ln>
        </p:spPr>
        <p:txBody>
          <a:bodyPr spcFirstLastPara="1" wrap="square" lIns="14300" tIns="14300" rIns="14300" bIns="14300" anchor="ctr" anchorCtr="0">
            <a:noAutofit/>
          </a:bodyPr>
          <a:lstStyle/>
          <a:p>
            <a:pPr marL="0" marR="0" lvl="0" indent="0" algn="ctr" rtl="0">
              <a:spcBef>
                <a:spcPts val="0"/>
              </a:spcBef>
              <a:spcAft>
                <a:spcPts val="0"/>
              </a:spcAft>
              <a:buClr>
                <a:srgbClr val="214221"/>
              </a:buClr>
              <a:buSzPts val="1800"/>
              <a:buFont typeface="Arial"/>
              <a:buNone/>
            </a:pPr>
            <a:r>
              <a:rPr lang="en" sz="1800" b="1" i="0" u="none" strike="noStrike" cap="none">
                <a:solidFill>
                  <a:srgbClr val="214221"/>
                </a:solidFill>
                <a:latin typeface="Calibri"/>
                <a:ea typeface="Calibri"/>
                <a:cs typeface="Calibri"/>
                <a:sym typeface="Calibri"/>
              </a:rPr>
              <a:t>Six Guys-Burger Breakout</a:t>
            </a:r>
            <a:endParaRPr sz="1800" b="1" i="0" u="none" strike="noStrike" cap="none">
              <a:solidFill>
                <a:srgbClr val="214221"/>
              </a:solidFill>
              <a:latin typeface="Calibri"/>
              <a:ea typeface="Calibri"/>
              <a:cs typeface="Calibri"/>
              <a:sym typeface="Calibri"/>
            </a:endParaRPr>
          </a:p>
        </p:txBody>
      </p:sp>
      <p:sp>
        <p:nvSpPr>
          <p:cNvPr id="56" name="Google Shape;56;p13"/>
          <p:cNvSpPr txBox="1"/>
          <p:nvPr/>
        </p:nvSpPr>
        <p:spPr>
          <a:xfrm>
            <a:off x="7260740" y="4844826"/>
            <a:ext cx="527607" cy="183356"/>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1" i="0" u="none" strike="noStrike" cap="none">
                <a:solidFill>
                  <a:schemeClr val="dk1"/>
                </a:solidFill>
                <a:latin typeface="Calibri"/>
                <a:ea typeface="Calibri"/>
                <a:cs typeface="Calibri"/>
                <a:sym typeface="Calibri"/>
              </a:rPr>
              <a:t>‹#›</a:t>
            </a:fld>
            <a:endParaRPr sz="800" b="1" i="0" u="none" strike="noStrike" cap="none">
              <a:solidFill>
                <a:schemeClr val="dk1"/>
              </a:solidFill>
              <a:latin typeface="Calibri"/>
              <a:ea typeface="Calibri"/>
              <a:cs typeface="Calibri"/>
              <a:sym typeface="Calibri"/>
            </a:endParaRPr>
          </a:p>
        </p:txBody>
      </p:sp>
      <p:cxnSp>
        <p:nvCxnSpPr>
          <p:cNvPr id="57" name="Google Shape;57;p13"/>
          <p:cNvCxnSpPr>
            <a:endCxn id="55" idx="3"/>
          </p:cNvCxnSpPr>
          <p:nvPr/>
        </p:nvCxnSpPr>
        <p:spPr>
          <a:xfrm>
            <a:off x="195335" y="-59"/>
            <a:ext cx="0" cy="664200"/>
          </a:xfrm>
          <a:prstGeom prst="straightConnector1">
            <a:avLst/>
          </a:prstGeom>
          <a:noFill/>
          <a:ln w="19050" cap="flat" cmpd="sng">
            <a:solidFill>
              <a:schemeClr val="dk1">
                <a:alpha val="69803"/>
              </a:scheme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2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audio" Target="NULL" TargetMode="External"/><Relationship Id="rId7" Type="http://schemas.openxmlformats.org/officeDocument/2006/relationships/slideLayout" Target="../slideLayouts/slideLayout13.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audio" Target="../media/media12.mp3"/><Relationship Id="rId5" Type="http://schemas.microsoft.com/office/2007/relationships/media" Target="../media/media12.mp3"/><Relationship Id="rId10" Type="http://schemas.openxmlformats.org/officeDocument/2006/relationships/image" Target="../media/image3.png"/><Relationship Id="rId4" Type="http://schemas.microsoft.com/office/2007/relationships/media" Target="../media/media11.mp3"/><Relationship Id="rId9" Type="http://schemas.openxmlformats.org/officeDocument/2006/relationships/image" Target="../media/image15.jp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microsoft.com/office/2007/relationships/media" Target="../media/media14.mp3"/><Relationship Id="rId7" Type="http://schemas.openxmlformats.org/officeDocument/2006/relationships/slideLayout" Target="../slideLayouts/slideLayout13.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audio" Target="../media/media15.mp3"/><Relationship Id="rId5" Type="http://schemas.microsoft.com/office/2007/relationships/media" Target="../media/media15.mp3"/><Relationship Id="rId10" Type="http://schemas.openxmlformats.org/officeDocument/2006/relationships/image" Target="../media/image3.png"/><Relationship Id="rId4" Type="http://schemas.openxmlformats.org/officeDocument/2006/relationships/audio" Target="../media/media14.mp3"/><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3.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4294967295"/>
          </p:nvPr>
        </p:nvSpPr>
        <p:spPr>
          <a:xfrm>
            <a:off x="-178005" y="3572964"/>
            <a:ext cx="8001000" cy="639884"/>
          </a:xfrm>
          <a:prstGeom prst="rect">
            <a:avLst/>
          </a:prstGeom>
          <a:noFill/>
          <a:ln>
            <a:noFill/>
          </a:ln>
        </p:spPr>
        <p:txBody>
          <a:bodyPr spcFirstLastPara="1" wrap="square" lIns="0" tIns="34275" rIns="0" bIns="34275" anchor="t" anchorCtr="0">
            <a:noAutofit/>
          </a:bodyPr>
          <a:lstStyle/>
          <a:p>
            <a:pPr marL="0" marR="0" lvl="0" indent="0" algn="ctr" rtl="0">
              <a:lnSpc>
                <a:spcPct val="90000"/>
              </a:lnSpc>
              <a:spcBef>
                <a:spcPts val="0"/>
              </a:spcBef>
              <a:spcAft>
                <a:spcPts val="0"/>
              </a:spcAft>
              <a:buClr>
                <a:srgbClr val="2F3342"/>
              </a:buClr>
              <a:buSzPts val="3000"/>
              <a:buFont typeface="Arial"/>
              <a:buNone/>
            </a:pPr>
            <a:r>
              <a:rPr lang="en" sz="3000" b="0" i="0" u="none" strike="noStrike" cap="none">
                <a:solidFill>
                  <a:srgbClr val="2F3342"/>
                </a:solidFill>
                <a:latin typeface="Calibri"/>
                <a:ea typeface="Calibri"/>
                <a:cs typeface="Calibri"/>
                <a:sym typeface="Calibri"/>
              </a:rPr>
              <a:t>Burger Breakout</a:t>
            </a:r>
            <a:endParaRPr sz="1100"/>
          </a:p>
        </p:txBody>
      </p:sp>
      <p:pic>
        <p:nvPicPr>
          <p:cNvPr id="147" name="Google Shape;147;p23"/>
          <p:cNvPicPr preferRelativeResize="0"/>
          <p:nvPr/>
        </p:nvPicPr>
        <p:blipFill rotWithShape="1">
          <a:blip r:embed="rId5">
            <a:alphaModFix/>
          </a:blip>
          <a:srcRect l="25974" t="28070" r="26066" b="31158"/>
          <a:stretch/>
        </p:blipFill>
        <p:spPr>
          <a:xfrm>
            <a:off x="1225479" y="912635"/>
            <a:ext cx="5194032" cy="2483732"/>
          </a:xfrm>
          <a:prstGeom prst="rect">
            <a:avLst/>
          </a:prstGeom>
          <a:noFill/>
          <a:ln>
            <a:noFill/>
          </a:ln>
        </p:spPr>
      </p:pic>
      <p:sp>
        <p:nvSpPr>
          <p:cNvPr id="148" name="Google Shape;148;p23"/>
          <p:cNvSpPr txBox="1"/>
          <p:nvPr/>
        </p:nvSpPr>
        <p:spPr>
          <a:xfrm>
            <a:off x="6738458" y="1352358"/>
            <a:ext cx="1862356" cy="1604285"/>
          </a:xfrm>
          <a:prstGeom prst="rect">
            <a:avLst/>
          </a:prstGeom>
          <a:solidFill>
            <a:schemeClr val="lt1"/>
          </a:solid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Cooper Dahlberg</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David Sincyr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Ethan Esber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Kevin Finley</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Rumohr</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Taylor</a:t>
            </a:r>
            <a:endParaRPr sz="1100"/>
          </a:p>
        </p:txBody>
      </p:sp>
      <p:pic>
        <p:nvPicPr>
          <p:cNvPr id="2" name="Slide 1">
            <a:hlinkClick r:id="" action="ppaction://media"/>
            <a:extLst>
              <a:ext uri="{FF2B5EF4-FFF2-40B4-BE49-F238E27FC236}">
                <a16:creationId xmlns:a16="http://schemas.microsoft.com/office/drawing/2014/main" id="{636EC0DA-A206-46EE-A00C-BEBC1D6C9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635" y="3697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Create New Game</a:t>
            </a:r>
            <a:endParaRPr sz="1100"/>
          </a:p>
        </p:txBody>
      </p:sp>
      <p:sp>
        <p:nvSpPr>
          <p:cNvPr id="198" name="Google Shape;198;p30"/>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pic>
        <p:nvPicPr>
          <p:cNvPr id="199" name="Google Shape;199;p30"/>
          <p:cNvPicPr preferRelativeResize="0"/>
          <p:nvPr/>
        </p:nvPicPr>
        <p:blipFill rotWithShape="1">
          <a:blip r:embed="rId3">
            <a:alphaModFix/>
          </a:blip>
          <a:srcRect/>
          <a:stretch/>
        </p:blipFill>
        <p:spPr>
          <a:xfrm>
            <a:off x="518519" y="1065082"/>
            <a:ext cx="4099622" cy="1486004"/>
          </a:xfrm>
          <a:prstGeom prst="rect">
            <a:avLst/>
          </a:prstGeom>
          <a:noFill/>
          <a:ln>
            <a:noFill/>
          </a:ln>
        </p:spPr>
      </p:pic>
      <p:pic>
        <p:nvPicPr>
          <p:cNvPr id="200" name="Google Shape;200;p30"/>
          <p:cNvPicPr preferRelativeResize="0"/>
          <p:nvPr/>
        </p:nvPicPr>
        <p:blipFill rotWithShape="1">
          <a:blip r:embed="rId4">
            <a:alphaModFix/>
          </a:blip>
          <a:srcRect/>
          <a:stretch/>
        </p:blipFill>
        <p:spPr>
          <a:xfrm>
            <a:off x="4866835" y="1060579"/>
            <a:ext cx="4099622" cy="1486004"/>
          </a:xfrm>
          <a:prstGeom prst="rect">
            <a:avLst/>
          </a:prstGeom>
          <a:noFill/>
          <a:ln>
            <a:noFill/>
          </a:ln>
        </p:spPr>
      </p:pic>
      <p:sp>
        <p:nvSpPr>
          <p:cNvPr id="201" name="Google Shape;201;p30"/>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A new game is started at the start of level one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new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new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 </a:t>
            </a:r>
            <a:r>
              <a:rPr lang="en" sz="1200">
                <a:solidFill>
                  <a:schemeClr val="dk1"/>
                </a:solidFill>
                <a:latin typeface="Calibri"/>
                <a:ea typeface="Calibri"/>
                <a:cs typeface="Calibri"/>
                <a:sym typeface="Calibri"/>
              </a:rPr>
              <a:t>The game controller initializes a new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02" name="Google Shape;202;p30"/>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1"/>
          <p:cNvPicPr preferRelativeResize="0"/>
          <p:nvPr/>
        </p:nvPicPr>
        <p:blipFill rotWithShape="1">
          <a:blip r:embed="rId3">
            <a:alphaModFix/>
          </a:blip>
          <a:srcRect/>
          <a:stretch/>
        </p:blipFill>
        <p:spPr>
          <a:xfrm>
            <a:off x="4866833" y="1064978"/>
            <a:ext cx="4099622" cy="1486004"/>
          </a:xfrm>
          <a:prstGeom prst="rect">
            <a:avLst/>
          </a:prstGeom>
          <a:noFill/>
          <a:ln>
            <a:noFill/>
          </a:ln>
        </p:spPr>
      </p:pic>
      <p:pic>
        <p:nvPicPr>
          <p:cNvPr id="208" name="Google Shape;208;p31"/>
          <p:cNvPicPr preferRelativeResize="0"/>
          <p:nvPr/>
        </p:nvPicPr>
        <p:blipFill rotWithShape="1">
          <a:blip r:embed="rId4">
            <a:alphaModFix/>
          </a:blip>
          <a:srcRect/>
          <a:stretch/>
        </p:blipFill>
        <p:spPr>
          <a:xfrm>
            <a:off x="517030" y="1064988"/>
            <a:ext cx="4099622" cy="1483851"/>
          </a:xfrm>
          <a:prstGeom prst="rect">
            <a:avLst/>
          </a:prstGeom>
          <a:noFill/>
          <a:ln>
            <a:noFill/>
          </a:ln>
        </p:spPr>
      </p:pic>
      <p:sp>
        <p:nvSpPr>
          <p:cNvPr id="209" name="Google Shape;209;p3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Exit Game</a:t>
            </a:r>
            <a:endParaRPr sz="1100"/>
          </a:p>
        </p:txBody>
      </p:sp>
      <p:sp>
        <p:nvSpPr>
          <p:cNvPr id="210" name="Google Shape;210;p31"/>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11" name="Google Shape;211;p31"/>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is ended and the title screen is shown</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an exit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exit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ends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initial title screen</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12" name="Google Shape;212;p31"/>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2"/>
          <p:cNvPicPr preferRelativeResize="0"/>
          <p:nvPr/>
        </p:nvPicPr>
        <p:blipFill rotWithShape="1">
          <a:blip r:embed="rId3">
            <a:alphaModFix/>
          </a:blip>
          <a:srcRect/>
          <a:stretch/>
        </p:blipFill>
        <p:spPr>
          <a:xfrm>
            <a:off x="4866832" y="1064025"/>
            <a:ext cx="4099623" cy="1486004"/>
          </a:xfrm>
          <a:prstGeom prst="rect">
            <a:avLst/>
          </a:prstGeom>
          <a:noFill/>
          <a:ln>
            <a:noFill/>
          </a:ln>
        </p:spPr>
      </p:pic>
      <p:pic>
        <p:nvPicPr>
          <p:cNvPr id="218" name="Google Shape;218;p32"/>
          <p:cNvPicPr preferRelativeResize="0"/>
          <p:nvPr/>
        </p:nvPicPr>
        <p:blipFill rotWithShape="1">
          <a:blip r:embed="rId4">
            <a:alphaModFix/>
          </a:blip>
          <a:srcRect/>
          <a:stretch/>
        </p:blipFill>
        <p:spPr>
          <a:xfrm>
            <a:off x="519656" y="1064026"/>
            <a:ext cx="4099622" cy="1481241"/>
          </a:xfrm>
          <a:prstGeom prst="rect">
            <a:avLst/>
          </a:prstGeom>
          <a:noFill/>
          <a:ln>
            <a:noFill/>
          </a:ln>
        </p:spPr>
      </p:pic>
      <p:sp>
        <p:nvSpPr>
          <p:cNvPr id="219" name="Google Shape;219;p3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Save Game</a:t>
            </a:r>
            <a:endParaRPr sz="1100"/>
          </a:p>
        </p:txBody>
      </p:sp>
      <p:sp>
        <p:nvSpPr>
          <p:cNvPr id="220" name="Google Shape;220;p32"/>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21" name="Google Shape;221;p32"/>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22" name="Google Shape;222;p32"/>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save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save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saves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 </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a:stretch/>
        </p:blipFill>
        <p:spPr>
          <a:xfrm>
            <a:off x="4866830" y="1064026"/>
            <a:ext cx="4099623" cy="1481241"/>
          </a:xfrm>
          <a:prstGeom prst="rect">
            <a:avLst/>
          </a:prstGeom>
          <a:noFill/>
          <a:ln>
            <a:noFill/>
          </a:ln>
        </p:spPr>
      </p:pic>
      <p:pic>
        <p:nvPicPr>
          <p:cNvPr id="228" name="Google Shape;228;p33"/>
          <p:cNvPicPr preferRelativeResize="0"/>
          <p:nvPr/>
        </p:nvPicPr>
        <p:blipFill rotWithShape="1">
          <a:blip r:embed="rId4">
            <a:alphaModFix/>
          </a:blip>
          <a:srcRect/>
          <a:stretch/>
        </p:blipFill>
        <p:spPr>
          <a:xfrm>
            <a:off x="519776" y="1064026"/>
            <a:ext cx="4099623" cy="1481241"/>
          </a:xfrm>
          <a:prstGeom prst="rect">
            <a:avLst/>
          </a:prstGeom>
          <a:noFill/>
          <a:ln>
            <a:noFill/>
          </a:ln>
        </p:spPr>
      </p:pic>
      <p:sp>
        <p:nvSpPr>
          <p:cNvPr id="229" name="Google Shape;229;p33"/>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Load Game</a:t>
            </a:r>
            <a:endParaRPr sz="1100"/>
          </a:p>
        </p:txBody>
      </p:sp>
      <p:sp>
        <p:nvSpPr>
          <p:cNvPr id="230" name="Google Shape;230;p33"/>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31" name="Google Shape;231;p33"/>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32" name="Google Shape;232;p33"/>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load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load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loads the game data previously saved</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Domain Model</a:t>
            </a:r>
            <a:endParaRPr sz="1100"/>
          </a:p>
        </p:txBody>
      </p:sp>
      <p:pic>
        <p:nvPicPr>
          <p:cNvPr id="238" name="Google Shape;238;p34"/>
          <p:cNvPicPr preferRelativeResize="0"/>
          <p:nvPr/>
        </p:nvPicPr>
        <p:blipFill>
          <a:blip r:embed="rId3">
            <a:alphaModFix/>
          </a:blip>
          <a:stretch>
            <a:fillRect/>
          </a:stretch>
        </p:blipFill>
        <p:spPr>
          <a:xfrm>
            <a:off x="1040575" y="990475"/>
            <a:ext cx="6327049" cy="3421656"/>
          </a:xfrm>
          <a:prstGeom prst="rect">
            <a:avLst/>
          </a:prstGeom>
          <a:noFill/>
          <a:ln>
            <a:noFill/>
          </a:ln>
        </p:spPr>
      </p:pic>
      <p:sp>
        <p:nvSpPr>
          <p:cNvPr id="239" name="Google Shape;239;p34"/>
          <p:cNvSpPr txBox="1"/>
          <p:nvPr/>
        </p:nvSpPr>
        <p:spPr>
          <a:xfrm>
            <a:off x="7367625" y="669500"/>
            <a:ext cx="1723800" cy="3210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a:p>
            <a:pPr marL="0" marR="0" lvl="0" indent="0" algn="l" rtl="0">
              <a:spcBef>
                <a:spcPts val="0"/>
              </a:spcBef>
              <a:spcAft>
                <a:spcPts val="0"/>
              </a:spcAft>
              <a:buNone/>
            </a:pP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Detailed Design Diagrams</a:t>
            </a:r>
            <a:endParaRPr sz="1100"/>
          </a:p>
        </p:txBody>
      </p:sp>
      <p:sp>
        <p:nvSpPr>
          <p:cNvPr id="245" name="Google Shape;245;p35"/>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46" name="Google Shape;246;p35"/>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a:t>
            </a:r>
            <a:r>
              <a:rPr lang="en">
                <a:solidFill>
                  <a:schemeClr val="dk1"/>
                </a:solidFill>
                <a:latin typeface="Calibri"/>
                <a:ea typeface="Calibri"/>
                <a:cs typeface="Calibri"/>
                <a:sym typeface="Calibri"/>
              </a:rPr>
              <a:t>-2</a:t>
            </a:r>
            <a:r>
              <a:rPr lang="en" sz="1400">
                <a:solidFill>
                  <a:schemeClr val="dk1"/>
                </a:solidFill>
                <a:latin typeface="Calibri"/>
                <a:ea typeface="Calibri"/>
                <a:cs typeface="Calibri"/>
                <a:sym typeface="Calibri"/>
              </a:rPr>
              <a:t> slides)</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Architecture Design Used</a:t>
            </a:r>
            <a:endParaRPr sz="1100"/>
          </a:p>
        </p:txBody>
      </p:sp>
      <p:sp>
        <p:nvSpPr>
          <p:cNvPr id="252" name="Google Shape;252;p36"/>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pic>
        <p:nvPicPr>
          <p:cNvPr id="253" name="Google Shape;253;p36"/>
          <p:cNvPicPr preferRelativeResize="0"/>
          <p:nvPr/>
        </p:nvPicPr>
        <p:blipFill>
          <a:blip r:embed="rId3">
            <a:alphaModFix/>
          </a:blip>
          <a:stretch>
            <a:fillRect/>
          </a:stretch>
        </p:blipFill>
        <p:spPr>
          <a:xfrm>
            <a:off x="2542425" y="750018"/>
            <a:ext cx="4059160" cy="41634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Design Patterns Used</a:t>
            </a:r>
            <a:endParaRPr sz="1100"/>
          </a:p>
        </p:txBody>
      </p:sp>
      <p:sp>
        <p:nvSpPr>
          <p:cNvPr id="259" name="Google Shape;259;p37"/>
          <p:cNvSpPr txBox="1"/>
          <p:nvPr/>
        </p:nvSpPr>
        <p:spPr>
          <a:xfrm>
            <a:off x="7367625" y="669500"/>
            <a:ext cx="1723800" cy="3222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p:txBody>
      </p:sp>
      <p:pic>
        <p:nvPicPr>
          <p:cNvPr id="260" name="Google Shape;260;p37"/>
          <p:cNvPicPr preferRelativeResize="0"/>
          <p:nvPr/>
        </p:nvPicPr>
        <p:blipFill>
          <a:blip r:embed="rId3">
            <a:alphaModFix/>
          </a:blip>
          <a:stretch>
            <a:fillRect/>
          </a:stretch>
        </p:blipFill>
        <p:spPr>
          <a:xfrm>
            <a:off x="2001125" y="932500"/>
            <a:ext cx="5199775" cy="352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dirty="0">
                <a:solidFill>
                  <a:srgbClr val="214221"/>
                </a:solidFill>
              </a:rPr>
              <a:t>Configuration Plans</a:t>
            </a:r>
            <a:endParaRPr sz="1100" dirty="0"/>
          </a:p>
        </p:txBody>
      </p:sp>
      <p:sp>
        <p:nvSpPr>
          <p:cNvPr id="266" name="Google Shape;266;p3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Management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Agile Process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Sprints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Scrum Master, Product Owner, Developer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Items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Unity3d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Documentation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Discord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68" name="Google Shape;268;p38"/>
          <p:cNvPicPr preferRelativeResize="0"/>
          <p:nvPr/>
        </p:nvPicPr>
        <p:blipFill>
          <a:blip r:embed="rId9">
            <a:alphaModFix/>
          </a:blip>
          <a:stretch>
            <a:fillRect/>
          </a:stretch>
        </p:blipFill>
        <p:spPr>
          <a:xfrm>
            <a:off x="6282625" y="2193225"/>
            <a:ext cx="2143125" cy="2143125"/>
          </a:xfrm>
          <a:prstGeom prst="rect">
            <a:avLst/>
          </a:prstGeom>
          <a:noFill/>
          <a:ln>
            <a:noFill/>
          </a:ln>
        </p:spPr>
      </p:pic>
      <p:pic>
        <p:nvPicPr>
          <p:cNvPr id="4" name="BurgerBreakout Final Presentation CMP Slide 1_0-53s">
            <a:hlinkClick r:id="" action="ppaction://media"/>
            <a:extLst>
              <a:ext uri="{FF2B5EF4-FFF2-40B4-BE49-F238E27FC236}">
                <a16:creationId xmlns:a16="http://schemas.microsoft.com/office/drawing/2014/main" id="{B8E0D3AB-0390-4EAC-B5B3-4E3A35457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7369" y="54793"/>
            <a:ext cx="609600" cy="609600"/>
          </a:xfrm>
          <a:prstGeom prst="rect">
            <a:avLst/>
          </a:prstGeom>
        </p:spPr>
      </p:pic>
      <p:pic>
        <p:nvPicPr>
          <p:cNvPr id="6" name="BurgerBreakout Final Presentation CMP Slide 1_53-2-17s">
            <a:hlinkClick r:id="" action="ppaction://media"/>
            <a:extLst>
              <a:ext uri="{FF2B5EF4-FFF2-40B4-BE49-F238E27FC236}">
                <a16:creationId xmlns:a16="http://schemas.microsoft.com/office/drawing/2014/main" id="{D18DF1D5-3DBF-437E-A3C1-A4BE69A00CFF}"/>
              </a:ext>
            </a:extLst>
          </p:cNvPr>
          <p:cNvPicPr>
            <a:picLocks noChangeAspect="1"/>
          </p:cNvPicPr>
          <p:nvPr>
            <a:audioFile r:link="rId3"/>
            <p:extLst>
              <p:ext uri="{DAA4B4D4-6D71-4841-9C94-3DE7FCFB9230}">
                <p14:media xmlns:p14="http://schemas.microsoft.com/office/powerpoint/2010/main" r:embed="rId4">
                  <p14:trim end="14975.102"/>
                </p14:media>
              </p:ext>
            </p:extLst>
          </p:nvPr>
        </p:nvPicPr>
        <p:blipFill>
          <a:blip r:embed="rId10"/>
          <a:stretch>
            <a:fillRect/>
          </a:stretch>
        </p:blipFill>
        <p:spPr>
          <a:xfrm>
            <a:off x="317369" y="709340"/>
            <a:ext cx="609600" cy="609600"/>
          </a:xfrm>
          <a:prstGeom prst="rect">
            <a:avLst/>
          </a:prstGeom>
        </p:spPr>
      </p:pic>
      <p:pic>
        <p:nvPicPr>
          <p:cNvPr id="7" name="BurgerBreakout Final Presentation CMP Slide 1_discord">
            <a:hlinkClick r:id="" action="ppaction://media"/>
            <a:extLst>
              <a:ext uri="{FF2B5EF4-FFF2-40B4-BE49-F238E27FC236}">
                <a16:creationId xmlns:a16="http://schemas.microsoft.com/office/drawing/2014/main" id="{9601E4B3-7BF3-46C2-89F5-906C50F4073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3657" y="131166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2000"/>
    </mc:Choice>
    <mc:Fallback xmlns="">
      <p:transition spd="slow" advClick="0" advTm="1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32"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66">
                                            <p:txEl>
                                              <p:pRg st="0" end="0"/>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par>
                                <p:cTn id="11" presetID="1" presetClass="entr" presetSubtype="0" fill="hold" nodeType="withEffect">
                                  <p:stCondLst>
                                    <p:cond delay="19000"/>
                                  </p:stCondLst>
                                  <p:childTnLst>
                                    <p:set>
                                      <p:cBhvr>
                                        <p:cTn id="12" dur="1" fill="hold">
                                          <p:stCondLst>
                                            <p:cond delay="0"/>
                                          </p:stCondLst>
                                        </p:cTn>
                                        <p:tgtEl>
                                          <p:spTgt spid="266">
                                            <p:txEl>
                                              <p:pRg st="2" end="2"/>
                                            </p:txEl>
                                          </p:spTgt>
                                        </p:tgtEl>
                                        <p:attrNameLst>
                                          <p:attrName>style.visibility</p:attrName>
                                        </p:attrNameLst>
                                      </p:cBhvr>
                                      <p:to>
                                        <p:strVal val="visible"/>
                                      </p:to>
                                    </p:set>
                                  </p:childTnLst>
                                </p:cTn>
                              </p:par>
                              <p:par>
                                <p:cTn id="13" presetID="1" presetClass="entr" presetSubtype="0" fill="hold" nodeType="withEffect">
                                  <p:stCondLst>
                                    <p:cond delay="30000"/>
                                  </p:stCondLst>
                                  <p:childTnLst>
                                    <p:set>
                                      <p:cBhvr>
                                        <p:cTn id="14" dur="1" fill="hold">
                                          <p:stCondLst>
                                            <p:cond delay="0"/>
                                          </p:stCondLst>
                                        </p:cTn>
                                        <p:tgtEl>
                                          <p:spTgt spid="266">
                                            <p:txEl>
                                              <p:pRg st="3" end="3"/>
                                            </p:txEl>
                                          </p:spTgt>
                                        </p:tgtEl>
                                        <p:attrNameLst>
                                          <p:attrName>style.visibility</p:attrName>
                                        </p:attrNameLst>
                                      </p:cBhvr>
                                      <p:to>
                                        <p:strVal val="visible"/>
                                      </p:to>
                                    </p:set>
                                  </p:childTnLst>
                                </p:cTn>
                              </p:par>
                              <p:par>
                                <p:cTn id="15" presetID="1" presetClass="entr" presetSubtype="0" fill="hold" nodeType="withEffect">
                                  <p:stCondLst>
                                    <p:cond delay="52000"/>
                                  </p:stCondLst>
                                  <p:childTnLst>
                                    <p:set>
                                      <p:cBhvr>
                                        <p:cTn id="16" dur="1" fill="hold">
                                          <p:stCondLst>
                                            <p:cond delay="0"/>
                                          </p:stCondLst>
                                        </p:cTn>
                                        <p:tgtEl>
                                          <p:spTgt spid="266">
                                            <p:txEl>
                                              <p:pRg st="4" end="4"/>
                                            </p:txEl>
                                          </p:spTgt>
                                        </p:tgtEl>
                                        <p:attrNameLst>
                                          <p:attrName>style.visibility</p:attrName>
                                        </p:attrNameLst>
                                      </p:cBhvr>
                                      <p:to>
                                        <p:strVal val="visible"/>
                                      </p:to>
                                    </p:set>
                                  </p:childTnLst>
                                </p:cTn>
                              </p:par>
                              <p:par>
                                <p:cTn id="17" presetID="1" presetClass="entr" presetSubtype="0" fill="hold" nodeType="withEffect">
                                  <p:stCondLst>
                                    <p:cond delay="59000"/>
                                  </p:stCondLst>
                                  <p:childTnLst>
                                    <p:set>
                                      <p:cBhvr>
                                        <p:cTn id="18" dur="1" fill="hold">
                                          <p:stCondLst>
                                            <p:cond delay="0"/>
                                          </p:stCondLst>
                                        </p:cTn>
                                        <p:tgtEl>
                                          <p:spTgt spid="266">
                                            <p:txEl>
                                              <p:pRg st="6" end="6"/>
                                            </p:txEl>
                                          </p:spTgt>
                                        </p:tgtEl>
                                        <p:attrNameLst>
                                          <p:attrName>style.visibility</p:attrName>
                                        </p:attrNameLst>
                                      </p:cBhvr>
                                      <p:to>
                                        <p:strVal val="visible"/>
                                      </p:to>
                                    </p:set>
                                  </p:childTnLst>
                                </p:cTn>
                              </p:par>
                            </p:childTnLst>
                          </p:cTn>
                        </p:par>
                        <p:par>
                          <p:cTn id="19" fill="hold">
                            <p:stCondLst>
                              <p:cond delay="59000"/>
                            </p:stCondLst>
                            <p:childTnLst>
                              <p:par>
                                <p:cTn id="20" presetID="1" presetClass="mediacall" presetSubtype="0" fill="hold" nodeType="afterEffect">
                                  <p:stCondLst>
                                    <p:cond delay="0"/>
                                  </p:stCondLst>
                                  <p:childTnLst>
                                    <p:cmd type="call" cmd="playFrom(0.0)">
                                      <p:cBhvr>
                                        <p:cTn id="21" dur="59500" fill="hold"/>
                                        <p:tgtEl>
                                          <p:spTgt spid="6"/>
                                        </p:tgtEl>
                                      </p:cBhvr>
                                    </p:cmd>
                                  </p:childTnLst>
                                </p:cTn>
                              </p:par>
                              <p:par>
                                <p:cTn id="22" presetID="1" presetClass="entr" presetSubtype="0" fill="hold" nodeType="withEffect">
                                  <p:stCondLst>
                                    <p:cond delay="5000"/>
                                  </p:stCondLst>
                                  <p:childTnLst>
                                    <p:set>
                                      <p:cBhvr>
                                        <p:cTn id="23" dur="1" fill="hold">
                                          <p:stCondLst>
                                            <p:cond delay="0"/>
                                          </p:stCondLst>
                                        </p:cTn>
                                        <p:tgtEl>
                                          <p:spTgt spid="266">
                                            <p:txEl>
                                              <p:pRg st="7" end="7"/>
                                            </p:txEl>
                                          </p:spTgt>
                                        </p:tgtEl>
                                        <p:attrNameLst>
                                          <p:attrName>style.visibility</p:attrName>
                                        </p:attrNameLst>
                                      </p:cBhvr>
                                      <p:to>
                                        <p:strVal val="visible"/>
                                      </p:to>
                                    </p:set>
                                  </p:childTnLst>
                                </p:cTn>
                              </p:par>
                              <p:par>
                                <p:cTn id="24" presetID="1" presetClass="entr" presetSubtype="0" fill="hold" nodeType="withEffect">
                                  <p:stCondLst>
                                    <p:cond delay="10500"/>
                                  </p:stCondLst>
                                  <p:childTnLst>
                                    <p:set>
                                      <p:cBhvr>
                                        <p:cTn id="25" dur="1" fill="hold">
                                          <p:stCondLst>
                                            <p:cond delay="0"/>
                                          </p:stCondLst>
                                        </p:cTn>
                                        <p:tgtEl>
                                          <p:spTgt spid="266">
                                            <p:txEl>
                                              <p:pRg st="8" end="8"/>
                                            </p:txEl>
                                          </p:spTgt>
                                        </p:tgtEl>
                                        <p:attrNameLst>
                                          <p:attrName>style.visibility</p:attrName>
                                        </p:attrNameLst>
                                      </p:cBhvr>
                                      <p:to>
                                        <p:strVal val="visible"/>
                                      </p:to>
                                    </p:set>
                                  </p:childTnLst>
                                </p:cTn>
                              </p:par>
                              <p:par>
                                <p:cTn id="26" presetID="1" presetClass="entr" presetSubtype="0" fill="hold" nodeType="withEffect">
                                  <p:stCondLst>
                                    <p:cond delay="22000"/>
                                  </p:stCondLst>
                                  <p:childTnLst>
                                    <p:set>
                                      <p:cBhvr>
                                        <p:cTn id="27" dur="1" fill="hold">
                                          <p:stCondLst>
                                            <p:cond delay="0"/>
                                          </p:stCondLst>
                                        </p:cTn>
                                        <p:tgtEl>
                                          <p:spTgt spid="266">
                                            <p:txEl>
                                              <p:pRg st="9" end="9"/>
                                            </p:txEl>
                                          </p:spTgt>
                                        </p:tgtEl>
                                        <p:attrNameLst>
                                          <p:attrName>style.visibility</p:attrName>
                                        </p:attrNameLst>
                                      </p:cBhvr>
                                      <p:to>
                                        <p:strVal val="visible"/>
                                      </p:to>
                                    </p:set>
                                  </p:childTnLst>
                                </p:cTn>
                              </p:par>
                              <p:par>
                                <p:cTn id="28" presetID="1" presetClass="entr" presetSubtype="0" fill="hold" nodeType="withEffect">
                                  <p:stCondLst>
                                    <p:cond delay="29000"/>
                                  </p:stCondLst>
                                  <p:childTnLst>
                                    <p:set>
                                      <p:cBhvr>
                                        <p:cTn id="29" dur="1" fill="hold">
                                          <p:stCondLst>
                                            <p:cond delay="0"/>
                                          </p:stCondLst>
                                        </p:cTn>
                                        <p:tgtEl>
                                          <p:spTgt spid="266">
                                            <p:txEl>
                                              <p:pRg st="10" end="10"/>
                                            </p:txEl>
                                          </p:spTgt>
                                        </p:tgtEl>
                                        <p:attrNameLst>
                                          <p:attrName>style.visibility</p:attrName>
                                        </p:attrNameLst>
                                      </p:cBhvr>
                                      <p:to>
                                        <p:strVal val="visible"/>
                                      </p:to>
                                    </p:set>
                                  </p:childTnLst>
                                </p:cTn>
                              </p:par>
                              <p:par>
                                <p:cTn id="30" presetID="1" presetClass="entr" presetSubtype="0" fill="hold" nodeType="withEffect">
                                  <p:stCondLst>
                                    <p:cond delay="52000"/>
                                  </p:stCondLst>
                                  <p:childTnLst>
                                    <p:set>
                                      <p:cBhvr>
                                        <p:cTn id="31" dur="1" fill="hold">
                                          <p:stCondLst>
                                            <p:cond delay="0"/>
                                          </p:stCondLst>
                                        </p:cTn>
                                        <p:tgtEl>
                                          <p:spTgt spid="266">
                                            <p:txEl>
                                              <p:pRg st="11" end="11"/>
                                            </p:txEl>
                                          </p:spTgt>
                                        </p:tgtEl>
                                        <p:attrNameLst>
                                          <p:attrName>style.visibility</p:attrName>
                                        </p:attrNameLst>
                                      </p:cBhvr>
                                      <p:to>
                                        <p:strVal val="visible"/>
                                      </p:to>
                                    </p:set>
                                  </p:childTnLst>
                                </p:cTn>
                              </p:par>
                            </p:childTnLst>
                          </p:cTn>
                        </p:par>
                        <p:par>
                          <p:cTn id="32" fill="hold">
                            <p:stCondLst>
                              <p:cond delay="118500"/>
                            </p:stCondLst>
                            <p:childTnLst>
                              <p:par>
                                <p:cTn id="33" presetID="1" presetClass="mediacall" presetSubtype="0" fill="hold" nodeType="afterEffect">
                                  <p:stCondLst>
                                    <p:cond delay="0"/>
                                  </p:stCondLst>
                                  <p:childTnLst>
                                    <p:cmd type="call" cmd="playFrom(0.0)">
                                      <p:cBhvr>
                                        <p:cTn id="34" dur="15386" fill="hold"/>
                                        <p:tgtEl>
                                          <p:spTgt spid="7"/>
                                        </p:tgtEl>
                                      </p:cBhvr>
                                    </p:cmd>
                                  </p:childTnLst>
                                </p:cTn>
                              </p:par>
                              <p:par>
                                <p:cTn id="35" presetID="1" presetClass="entr" presetSubtype="0" fill="hold" nodeType="withEffect">
                                  <p:stCondLst>
                                    <p:cond delay="6000"/>
                                  </p:stCondLst>
                                  <p:childTnLst>
                                    <p:set>
                                      <p:cBhvr>
                                        <p:cTn id="36" dur="1" fill="hold">
                                          <p:stCondLst>
                                            <p:cond delay="0"/>
                                          </p:stCondLst>
                                        </p:cTn>
                                        <p:tgtEl>
                                          <p:spTgt spid="2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audio>
              <p:cMediaNode vol="80000" showWhenStopped="0">
                <p:cTn id="38" fill="hold" display="0">
                  <p:stCondLst>
                    <p:cond delay="indefinite"/>
                  </p:stCondLst>
                  <p:endCondLst>
                    <p:cond evt="onStopAudio" delay="0">
                      <p:tgtEl>
                        <p:sldTgt/>
                      </p:tgtEl>
                    </p:cond>
                  </p:endCondLst>
                </p:cTn>
                <p:tgtEl>
                  <p:spTgt spid="6"/>
                </p:tgtEl>
              </p:cMediaNode>
            </p:audio>
            <p:audio>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Configuration Plans</a:t>
            </a:r>
            <a:endParaRPr sz="1100" dirty="0"/>
          </a:p>
        </p:txBody>
      </p:sp>
      <p:sp>
        <p:nvSpPr>
          <p:cNvPr id="274" name="Google Shape;274;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Control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Status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Evaluation &amp; Release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Schedule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Release &amp; Deliverable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Resources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Maintenance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76" name="Google Shape;276;p39"/>
          <p:cNvPicPr preferRelativeResize="0"/>
          <p:nvPr/>
        </p:nvPicPr>
        <p:blipFill>
          <a:blip r:embed="rId9">
            <a:alphaModFix/>
          </a:blip>
          <a:stretch>
            <a:fillRect/>
          </a:stretch>
        </p:blipFill>
        <p:spPr>
          <a:xfrm>
            <a:off x="3945000" y="2374452"/>
            <a:ext cx="4035649" cy="2769050"/>
          </a:xfrm>
          <a:prstGeom prst="rect">
            <a:avLst/>
          </a:prstGeom>
          <a:noFill/>
          <a:ln>
            <a:noFill/>
          </a:ln>
        </p:spPr>
      </p:pic>
      <p:pic>
        <p:nvPicPr>
          <p:cNvPr id="2" name="BurgerBreakout Final Presentation CMP Slide 2_1">
            <a:hlinkClick r:id="" action="ppaction://media"/>
            <a:extLst>
              <a:ext uri="{FF2B5EF4-FFF2-40B4-BE49-F238E27FC236}">
                <a16:creationId xmlns:a16="http://schemas.microsoft.com/office/drawing/2014/main" id="{A60CF74E-58F8-4CC8-B041-36018106C3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2528" y="0"/>
            <a:ext cx="609600" cy="609600"/>
          </a:xfrm>
          <a:prstGeom prst="rect">
            <a:avLst/>
          </a:prstGeom>
        </p:spPr>
      </p:pic>
      <p:pic>
        <p:nvPicPr>
          <p:cNvPr id="3" name="BurgerBreakout Final Presentation CMP Slide 2_2">
            <a:hlinkClick r:id="" action="ppaction://media"/>
            <a:extLst>
              <a:ext uri="{FF2B5EF4-FFF2-40B4-BE49-F238E27FC236}">
                <a16:creationId xmlns:a16="http://schemas.microsoft.com/office/drawing/2014/main" id="{2A094D04-95CE-4C53-A115-3D4F1F3687B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235" y="615996"/>
            <a:ext cx="609600" cy="609600"/>
          </a:xfrm>
          <a:prstGeom prst="rect">
            <a:avLst/>
          </a:prstGeom>
        </p:spPr>
      </p:pic>
      <p:pic>
        <p:nvPicPr>
          <p:cNvPr id="4" name="BurgerBreakout Final Presentation CMP Slide 2_3">
            <a:hlinkClick r:id="" action="ppaction://media"/>
            <a:extLst>
              <a:ext uri="{FF2B5EF4-FFF2-40B4-BE49-F238E27FC236}">
                <a16:creationId xmlns:a16="http://schemas.microsoft.com/office/drawing/2014/main" id="{73D6CF8F-0537-439E-8838-F9EAF207E39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0235" y="123199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5000"/>
    </mc:Choice>
    <mc:Fallback xmlns="">
      <p:transition spd="slow" advClick="0"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43"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274">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par>
                                <p:cTn id="11" presetID="1" presetClass="entr" presetSubtype="0" fill="hold" nodeType="withEffect">
                                  <p:stCondLst>
                                    <p:cond delay="38000"/>
                                  </p:stCondLst>
                                  <p:childTnLst>
                                    <p:set>
                                      <p:cBhvr>
                                        <p:cTn id="12" dur="1" fill="hold">
                                          <p:stCondLst>
                                            <p:cond delay="0"/>
                                          </p:stCondLst>
                                        </p:cTn>
                                        <p:tgtEl>
                                          <p:spTgt spid="274">
                                            <p:txEl>
                                              <p:pRg st="2" end="2"/>
                                            </p:txEl>
                                          </p:spTgt>
                                        </p:tgtEl>
                                        <p:attrNameLst>
                                          <p:attrName>style.visibility</p:attrName>
                                        </p:attrNameLst>
                                      </p:cBhvr>
                                      <p:to>
                                        <p:strVal val="visible"/>
                                      </p:to>
                                    </p:set>
                                  </p:childTnLst>
                                </p:cTn>
                              </p:par>
                            </p:childTnLst>
                          </p:cTn>
                        </p:par>
                        <p:par>
                          <p:cTn id="13" fill="hold">
                            <p:stCondLst>
                              <p:cond delay="51043"/>
                            </p:stCondLst>
                            <p:childTnLst>
                              <p:par>
                                <p:cTn id="14" presetID="1" presetClass="mediacall" presetSubtype="0" fill="hold" nodeType="afterEffect">
                                  <p:stCondLst>
                                    <p:cond delay="0"/>
                                  </p:stCondLst>
                                  <p:childTnLst>
                                    <p:cmd type="call" cmd="playFrom(0.0)">
                                      <p:cBhvr>
                                        <p:cTn id="15" dur="54047" fill="hold"/>
                                        <p:tgtEl>
                                          <p:spTgt spid="3"/>
                                        </p:tgtEl>
                                      </p:cBhvr>
                                    </p:cmd>
                                  </p:childTnLst>
                                </p:cTn>
                              </p:par>
                              <p:par>
                                <p:cTn id="16" presetID="1" presetClass="entr" presetSubtype="0" fill="hold" nodeType="withEffect">
                                  <p:stCondLst>
                                    <p:cond delay="7000"/>
                                  </p:stCondLst>
                                  <p:childTnLst>
                                    <p:set>
                                      <p:cBhvr>
                                        <p:cTn id="17" dur="1" fill="hold">
                                          <p:stCondLst>
                                            <p:cond delay="0"/>
                                          </p:stCondLst>
                                        </p:cTn>
                                        <p:tgtEl>
                                          <p:spTgt spid="274">
                                            <p:txEl>
                                              <p:pRg st="3" end="3"/>
                                            </p:txEl>
                                          </p:spTgt>
                                        </p:tgtEl>
                                        <p:attrNameLst>
                                          <p:attrName>style.visibility</p:attrName>
                                        </p:attrNameLst>
                                      </p:cBhvr>
                                      <p:to>
                                        <p:strVal val="visible"/>
                                      </p:to>
                                    </p:set>
                                  </p:childTnLst>
                                </p:cTn>
                              </p:par>
                              <p:par>
                                <p:cTn id="18" presetID="1" presetClass="entr" presetSubtype="0" fill="hold" nodeType="withEffect">
                                  <p:stCondLst>
                                    <p:cond delay="15000"/>
                                  </p:stCondLst>
                                  <p:childTnLst>
                                    <p:set>
                                      <p:cBhvr>
                                        <p:cTn id="19" dur="1" fill="hold">
                                          <p:stCondLst>
                                            <p:cond delay="0"/>
                                          </p:stCondLst>
                                        </p:cTn>
                                        <p:tgtEl>
                                          <p:spTgt spid="274">
                                            <p:txEl>
                                              <p:pRg st="5" end="5"/>
                                            </p:txEl>
                                          </p:spTgt>
                                        </p:tgtEl>
                                        <p:attrNameLst>
                                          <p:attrName>style.visibility</p:attrName>
                                        </p:attrNameLst>
                                      </p:cBhvr>
                                      <p:to>
                                        <p:strVal val="visible"/>
                                      </p:to>
                                    </p:set>
                                  </p:childTnLst>
                                </p:cTn>
                              </p:par>
                              <p:par>
                                <p:cTn id="20" presetID="1" presetClass="entr" presetSubtype="0" fill="hold" nodeType="withEffect">
                                  <p:stCondLst>
                                    <p:cond delay="23000"/>
                                  </p:stCondLst>
                                  <p:childTnLst>
                                    <p:set>
                                      <p:cBhvr>
                                        <p:cTn id="21" dur="1" fill="hold">
                                          <p:stCondLst>
                                            <p:cond delay="0"/>
                                          </p:stCondLst>
                                        </p:cTn>
                                        <p:tgtEl>
                                          <p:spTgt spid="274">
                                            <p:txEl>
                                              <p:pRg st="6" end="6"/>
                                            </p:txEl>
                                          </p:spTgt>
                                        </p:tgtEl>
                                        <p:attrNameLst>
                                          <p:attrName>style.visibility</p:attrName>
                                        </p:attrNameLst>
                                      </p:cBhvr>
                                      <p:to>
                                        <p:strVal val="visible"/>
                                      </p:to>
                                    </p:set>
                                  </p:childTnLst>
                                </p:cTn>
                              </p:par>
                              <p:par>
                                <p:cTn id="22" presetID="1" presetClass="entr" presetSubtype="0" fill="hold" nodeType="withEffect">
                                  <p:stCondLst>
                                    <p:cond delay="34000"/>
                                  </p:stCondLst>
                                  <p:childTnLst>
                                    <p:set>
                                      <p:cBhvr>
                                        <p:cTn id="23" dur="1" fill="hold">
                                          <p:stCondLst>
                                            <p:cond delay="0"/>
                                          </p:stCondLst>
                                        </p:cTn>
                                        <p:tgtEl>
                                          <p:spTgt spid="274">
                                            <p:txEl>
                                              <p:pRg st="8" end="8"/>
                                            </p:txEl>
                                          </p:spTgt>
                                        </p:tgtEl>
                                        <p:attrNameLst>
                                          <p:attrName>style.visibility</p:attrName>
                                        </p:attrNameLst>
                                      </p:cBhvr>
                                      <p:to>
                                        <p:strVal val="visible"/>
                                      </p:to>
                                    </p:set>
                                  </p:childTnLst>
                                </p:cTn>
                              </p:par>
                              <p:par>
                                <p:cTn id="24" presetID="1" presetClass="entr" presetSubtype="0" fill="hold" nodeType="withEffect">
                                  <p:stCondLst>
                                    <p:cond delay="41000"/>
                                  </p:stCondLst>
                                  <p:childTnLst>
                                    <p:set>
                                      <p:cBhvr>
                                        <p:cTn id="25" dur="1" fill="hold">
                                          <p:stCondLst>
                                            <p:cond delay="0"/>
                                          </p:stCondLst>
                                        </p:cTn>
                                        <p:tgtEl>
                                          <p:spTgt spid="274">
                                            <p:txEl>
                                              <p:pRg st="9" end="9"/>
                                            </p:txEl>
                                          </p:spTgt>
                                        </p:tgtEl>
                                        <p:attrNameLst>
                                          <p:attrName>style.visibility</p:attrName>
                                        </p:attrNameLst>
                                      </p:cBhvr>
                                      <p:to>
                                        <p:strVal val="visible"/>
                                      </p:to>
                                    </p:set>
                                  </p:childTnLst>
                                </p:cTn>
                              </p:par>
                              <p:par>
                                <p:cTn id="26" presetID="1" presetClass="entr" presetSubtype="0" fill="hold" nodeType="withEffect">
                                  <p:stCondLst>
                                    <p:cond delay="44000"/>
                                  </p:stCondLst>
                                  <p:childTnLst>
                                    <p:set>
                                      <p:cBhvr>
                                        <p:cTn id="27" dur="1" fill="hold">
                                          <p:stCondLst>
                                            <p:cond delay="0"/>
                                          </p:stCondLst>
                                        </p:cTn>
                                        <p:tgtEl>
                                          <p:spTgt spid="274">
                                            <p:txEl>
                                              <p:pRg st="10" end="10"/>
                                            </p:txEl>
                                          </p:spTgt>
                                        </p:tgtEl>
                                        <p:attrNameLst>
                                          <p:attrName>style.visibility</p:attrName>
                                        </p:attrNameLst>
                                      </p:cBhvr>
                                      <p:to>
                                        <p:strVal val="visible"/>
                                      </p:to>
                                    </p:set>
                                  </p:childTnLst>
                                </p:cTn>
                              </p:par>
                            </p:childTnLst>
                          </p:cTn>
                        </p:par>
                        <p:par>
                          <p:cTn id="28" fill="hold">
                            <p:stCondLst>
                              <p:cond delay="105090"/>
                            </p:stCondLst>
                            <p:childTnLst>
                              <p:par>
                                <p:cTn id="29" presetID="1" presetClass="mediacall" presetSubtype="0" fill="hold" nodeType="afterEffect">
                                  <p:stCondLst>
                                    <p:cond delay="0"/>
                                  </p:stCondLst>
                                  <p:childTnLst>
                                    <p:cmd type="call" cmd="playFrom(0.0)">
                                      <p:cBhvr>
                                        <p:cTn id="30" dur="37172" fill="hold"/>
                                        <p:tgtEl>
                                          <p:spTgt spid="4"/>
                                        </p:tgtEl>
                                      </p:cBhvr>
                                    </p:cmd>
                                  </p:childTnLst>
                                </p:cTn>
                              </p:par>
                              <p:par>
                                <p:cTn id="31" presetID="1" presetClass="entr" presetSubtype="0" fill="hold" nodeType="withEffect">
                                  <p:stCondLst>
                                    <p:cond delay="6000"/>
                                  </p:stCondLst>
                                  <p:childTnLst>
                                    <p:set>
                                      <p:cBhvr>
                                        <p:cTn id="32" dur="1" fill="hold">
                                          <p:stCondLst>
                                            <p:cond delay="0"/>
                                          </p:stCondLst>
                                        </p:cTn>
                                        <p:tgtEl>
                                          <p:spTgt spid="2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audio>
              <p:cMediaNode vol="80000" showWhenStopped="0">
                <p:cTn id="34" fill="hold" display="0">
                  <p:stCondLst>
                    <p:cond delay="indefinite"/>
                  </p:stCondLst>
                  <p:endCondLst>
                    <p:cond evt="onStopAudio" delay="0">
                      <p:tgtEl>
                        <p:sldTgt/>
                      </p:tgtEl>
                    </p:cond>
                  </p:endCondLst>
                </p:cTn>
                <p:tgtEl>
                  <p:spTgt spid="3"/>
                </p:tgtEl>
              </p:cMediaNode>
            </p:audio>
            <p:audio>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54" name="Google Shape;154;p24"/>
          <p:cNvSpPr txBox="1"/>
          <p:nvPr/>
        </p:nvSpPr>
        <p:spPr>
          <a:xfrm>
            <a:off x="856519"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2D Side Scroller</a:t>
            </a:r>
            <a:endParaRPr sz="1100"/>
          </a:p>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Featuring running, jumping, and fighting</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Uses traditional controls to move the character around for familiarity</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Fun gameplay with mesmerizing visuals</a:t>
            </a:r>
            <a:endParaRPr sz="1800">
              <a:solidFill>
                <a:schemeClr val="dk1"/>
              </a:solidFill>
              <a:latin typeface="Calibri"/>
              <a:ea typeface="Calibri"/>
              <a:cs typeface="Calibri"/>
              <a:sym typeface="Calibri"/>
            </a:endParaRPr>
          </a:p>
        </p:txBody>
      </p:sp>
      <p:sp>
        <p:nvSpPr>
          <p:cNvPr id="155" name="Google Shape;155;p24"/>
          <p:cNvSpPr txBox="1"/>
          <p:nvPr/>
        </p:nvSpPr>
        <p:spPr>
          <a:xfrm>
            <a:off x="4809435"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drawn art, characters, and enemies.</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Enjoy </a:t>
            </a:r>
            <a:r>
              <a:rPr lang="en" sz="1800">
                <a:solidFill>
                  <a:schemeClr val="dk1"/>
                </a:solidFill>
                <a:latin typeface="Calibri"/>
                <a:ea typeface="Calibri"/>
                <a:cs typeface="Calibri"/>
                <a:sym typeface="Calibri"/>
              </a:rPr>
              <a:t>original </a:t>
            </a:r>
            <a:r>
              <a:rPr lang="en" sz="1800" b="0" i="0" u="none" strike="noStrike" cap="none">
                <a:solidFill>
                  <a:schemeClr val="dk1"/>
                </a:solidFill>
                <a:latin typeface="Calibri"/>
                <a:ea typeface="Calibri"/>
                <a:cs typeface="Calibri"/>
                <a:sym typeface="Calibri"/>
              </a:rPr>
              <a:t>background music while playing </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Retro pixel theme </a:t>
            </a:r>
            <a:r>
              <a:rPr lang="en" sz="1800">
                <a:solidFill>
                  <a:schemeClr val="dk1"/>
                </a:solidFill>
                <a:latin typeface="Calibri"/>
                <a:ea typeface="Calibri"/>
                <a:cs typeface="Calibri"/>
                <a:sym typeface="Calibri"/>
              </a:rPr>
              <a:t>for </a:t>
            </a:r>
            <a:r>
              <a:rPr lang="en" sz="1800" b="0" i="0" u="none" strike="noStrike" cap="none">
                <a:solidFill>
                  <a:schemeClr val="dk1"/>
                </a:solidFill>
                <a:latin typeface="Calibri"/>
                <a:ea typeface="Calibri"/>
                <a:cs typeface="Calibri"/>
                <a:sym typeface="Calibri"/>
              </a:rPr>
              <a:t>a nostalgia overload</a:t>
            </a:r>
            <a:endParaRPr sz="1800" b="0" i="0"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hand made animations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
            <a:hlinkClick r:id="" action="ppaction://media"/>
            <a:extLst>
              <a:ext uri="{FF2B5EF4-FFF2-40B4-BE49-F238E27FC236}">
                <a16:creationId xmlns:a16="http://schemas.microsoft.com/office/drawing/2014/main" id="{EEDB06F0-0F6A-49A7-B10E-8E906B26E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919" y="1064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4000"/>
    </mc:Choice>
    <mc:Fallback xmlns="">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Summary of Test Plan, Test Cases and Results</a:t>
            </a:r>
            <a:endParaRPr sz="1100"/>
          </a:p>
        </p:txBody>
      </p:sp>
      <p:sp>
        <p:nvSpPr>
          <p:cNvPr id="273" name="Google Shape;273;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74" name="Google Shape;274;p3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a:t>
            </a:r>
            <a:endParaRPr sz="1100"/>
          </a:p>
        </p:txBody>
      </p:sp>
      <p:sp>
        <p:nvSpPr>
          <p:cNvPr id="280" name="Google Shape;280;p40"/>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Good: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Comical, eccentric art style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Enjoyable, but needs more content.</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Players compared the game to Mario and Sonic, with a fun theme.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and character controls.</a:t>
            </a:r>
            <a:endParaRPr sz="1800">
              <a:solidFill>
                <a:schemeClr val="dk1"/>
              </a:solidFill>
              <a:latin typeface="Calibri"/>
              <a:ea typeface="Calibri"/>
              <a:cs typeface="Calibri"/>
              <a:sym typeface="Calibri"/>
            </a:endParaRPr>
          </a:p>
        </p:txBody>
      </p:sp>
      <p:sp>
        <p:nvSpPr>
          <p:cNvPr id="281" name="Google Shape;281;p40"/>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 II</a:t>
            </a:r>
            <a:endParaRPr sz="1100"/>
          </a:p>
        </p:txBody>
      </p:sp>
      <p:sp>
        <p:nvSpPr>
          <p:cNvPr id="287" name="Google Shape;287;p41"/>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88" name="Google Shape;288;p41"/>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Bad: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Limited content, needs more enemies, levels etc.</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Designed for PC, not a mobile app.</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At the time of review, our Focus Group stated low interest in purchasing the app for money.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may be limiting in terms of content.</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a:t>
            </a:r>
            <a:endParaRPr sz="1100"/>
          </a:p>
        </p:txBody>
      </p:sp>
      <p:sp>
        <p:nvSpPr>
          <p:cNvPr id="294" name="Google Shape;294;p42"/>
          <p:cNvSpPr txBox="1"/>
          <p:nvPr/>
        </p:nvSpPr>
        <p:spPr>
          <a:xfrm>
            <a:off x="877875" y="13871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Unity3D Engine is constantly patched to secure newly discovered vulnerabilities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In March 2019, Unity received a patch to fix a vulnerability involving remote code execution. This affected all Unity versions on all versions of Windows.</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
        <p:nvSpPr>
          <p:cNvPr id="295" name="Google Shape;295;p42"/>
          <p:cNvSpPr txBox="1"/>
          <p:nvPr/>
        </p:nvSpPr>
        <p:spPr>
          <a:xfrm>
            <a:off x="7310357" y="675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296" name="Google Shape;296;p42"/>
          <p:cNvSpPr txBox="1"/>
          <p:nvPr/>
        </p:nvSpPr>
        <p:spPr>
          <a:xfrm>
            <a:off x="877875" y="29122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 practices responsible disclosure and transparency, and continues to remain PCI compliant.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 II</a:t>
            </a:r>
            <a:endParaRPr sz="1100"/>
          </a:p>
        </p:txBody>
      </p:sp>
      <p:sp>
        <p:nvSpPr>
          <p:cNvPr id="302" name="Google Shape;302;p43"/>
          <p:cNvSpPr txBox="1"/>
          <p:nvPr/>
        </p:nvSpPr>
        <p:spPr>
          <a:xfrm>
            <a:off x="7122082" y="3541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303" name="Google Shape;303;p43"/>
          <p:cNvSpPr txBox="1"/>
          <p:nvPr/>
        </p:nvSpPr>
        <p:spPr>
          <a:xfrm>
            <a:off x="828675" y="1238300"/>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Our game does not involve network capabilities, so security our concerns  focus mainly on integrity of the gameplay by eliminating or mitigating exploitable bugs.</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The player’s access to the system beyond the GUI is hidden away, or else it could be used to gain an unfair advantage.</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Some developers leave some of the ease-of-development features hidden in the game in the form of cheat codes.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(e.g., infinite health cheat)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Mock-Up of Burger Breakout </a:t>
            </a:r>
            <a:endParaRPr sz="1100"/>
          </a:p>
        </p:txBody>
      </p:sp>
      <p:sp>
        <p:nvSpPr>
          <p:cNvPr id="309" name="Google Shape;309;p44"/>
          <p:cNvSpPr txBox="1"/>
          <p:nvPr/>
        </p:nvSpPr>
        <p:spPr>
          <a:xfrm>
            <a:off x="1065492" y="965420"/>
            <a:ext cx="3119948" cy="266996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Still in the early development stage and will add the following features: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Mechanics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Enemies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Hazards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Scenery</a:t>
            </a:r>
            <a:endParaRPr sz="1100"/>
          </a:p>
          <a:p>
            <a:pPr marL="254000" marR="0" lvl="0" indent="-139700" algn="l" rtl="0">
              <a:spcBef>
                <a:spcPts val="600"/>
              </a:spcBef>
              <a:spcAft>
                <a:spcPts val="0"/>
              </a:spcAft>
              <a:buClr>
                <a:schemeClr val="dk1"/>
              </a:buClr>
              <a:buSzPts val="1800"/>
              <a:buFont typeface="Courier New"/>
              <a:buNone/>
            </a:pPr>
            <a:endParaRPr sz="1800">
              <a:solidFill>
                <a:schemeClr val="dk1"/>
              </a:solidFill>
              <a:latin typeface="Calibri"/>
              <a:ea typeface="Calibri"/>
              <a:cs typeface="Calibri"/>
              <a:sym typeface="Calibri"/>
            </a:endParaRPr>
          </a:p>
        </p:txBody>
      </p:sp>
      <p:pic>
        <p:nvPicPr>
          <p:cNvPr id="310" name="Google Shape;310;p44" title="burger"/>
          <p:cNvPicPr preferRelativeResize="0"/>
          <p:nvPr/>
        </p:nvPicPr>
        <p:blipFill rotWithShape="1">
          <a:blip r:embed="rId3">
            <a:alphaModFix/>
          </a:blip>
          <a:srcRect/>
          <a:stretch/>
        </p:blipFill>
        <p:spPr>
          <a:xfrm>
            <a:off x="4311023" y="1063632"/>
            <a:ext cx="4572000" cy="2571750"/>
          </a:xfrm>
          <a:prstGeom prst="rect">
            <a:avLst/>
          </a:prstGeom>
          <a:noFill/>
          <a:ln>
            <a:noFill/>
          </a:ln>
        </p:spPr>
      </p:pic>
      <p:sp>
        <p:nvSpPr>
          <p:cNvPr id="311" name="Google Shape;311;p44"/>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Characters</a:t>
            </a:r>
            <a:endParaRPr sz="1100"/>
          </a:p>
        </p:txBody>
      </p:sp>
      <p:pic>
        <p:nvPicPr>
          <p:cNvPr id="317" name="Google Shape;317;p45"/>
          <p:cNvPicPr preferRelativeResize="0"/>
          <p:nvPr/>
        </p:nvPicPr>
        <p:blipFill rotWithShape="1">
          <a:blip r:embed="rId3">
            <a:alphaModFix/>
          </a:blip>
          <a:srcRect/>
          <a:stretch/>
        </p:blipFill>
        <p:spPr>
          <a:xfrm>
            <a:off x="1165015" y="1307831"/>
            <a:ext cx="2065796" cy="1974389"/>
          </a:xfrm>
          <a:prstGeom prst="rect">
            <a:avLst/>
          </a:prstGeom>
          <a:noFill/>
          <a:ln w="9525" cap="flat" cmpd="sng">
            <a:solidFill>
              <a:schemeClr val="dk1"/>
            </a:solidFill>
            <a:prstDash val="solid"/>
            <a:round/>
            <a:headEnd type="none" w="sm" len="sm"/>
            <a:tailEnd type="none" w="sm" len="sm"/>
          </a:ln>
        </p:spPr>
      </p:pic>
      <p:pic>
        <p:nvPicPr>
          <p:cNvPr id="318" name="Google Shape;318;p45"/>
          <p:cNvPicPr preferRelativeResize="0"/>
          <p:nvPr/>
        </p:nvPicPr>
        <p:blipFill rotWithShape="1">
          <a:blip r:embed="rId4">
            <a:alphaModFix/>
          </a:blip>
          <a:srcRect/>
          <a:stretch/>
        </p:blipFill>
        <p:spPr>
          <a:xfrm>
            <a:off x="6032838" y="1307831"/>
            <a:ext cx="2211479" cy="1974389"/>
          </a:xfrm>
          <a:prstGeom prst="rect">
            <a:avLst/>
          </a:prstGeom>
          <a:noFill/>
          <a:ln w="9525" cap="flat" cmpd="sng">
            <a:solidFill>
              <a:schemeClr val="dk1"/>
            </a:solidFill>
            <a:prstDash val="solid"/>
            <a:round/>
            <a:headEnd type="none" w="sm" len="sm"/>
            <a:tailEnd type="none" w="sm" len="sm"/>
          </a:ln>
        </p:spPr>
      </p:pic>
      <p:pic>
        <p:nvPicPr>
          <p:cNvPr id="319" name="Google Shape;319;p45"/>
          <p:cNvPicPr preferRelativeResize="0"/>
          <p:nvPr/>
        </p:nvPicPr>
        <p:blipFill rotWithShape="1">
          <a:blip r:embed="rId5">
            <a:alphaModFix/>
          </a:blip>
          <a:srcRect/>
          <a:stretch/>
        </p:blipFill>
        <p:spPr>
          <a:xfrm>
            <a:off x="3964030" y="1341735"/>
            <a:ext cx="1386654" cy="995870"/>
          </a:xfrm>
          <a:prstGeom prst="rect">
            <a:avLst/>
          </a:prstGeom>
          <a:noFill/>
          <a:ln w="9525" cap="flat" cmpd="sng">
            <a:solidFill>
              <a:schemeClr val="dk1"/>
            </a:solidFill>
            <a:prstDash val="solid"/>
            <a:round/>
            <a:headEnd type="none" w="sm" len="sm"/>
            <a:tailEnd type="none" w="sm" len="sm"/>
          </a:ln>
        </p:spPr>
      </p:pic>
      <p:pic>
        <p:nvPicPr>
          <p:cNvPr id="320" name="Google Shape;320;p45"/>
          <p:cNvPicPr preferRelativeResize="0"/>
          <p:nvPr/>
        </p:nvPicPr>
        <p:blipFill rotWithShape="1">
          <a:blip r:embed="rId6">
            <a:alphaModFix/>
          </a:blip>
          <a:srcRect/>
          <a:stretch/>
        </p:blipFill>
        <p:spPr>
          <a:xfrm>
            <a:off x="3964030" y="2393935"/>
            <a:ext cx="1386654" cy="888285"/>
          </a:xfrm>
          <a:prstGeom prst="rect">
            <a:avLst/>
          </a:prstGeom>
          <a:noFill/>
          <a:ln w="9525" cap="flat" cmpd="sng">
            <a:solidFill>
              <a:schemeClr val="dk1"/>
            </a:solidFill>
            <a:prstDash val="solid"/>
            <a:round/>
            <a:headEnd type="none" w="sm" len="sm"/>
            <a:tailEnd type="none" w="sm" len="sm"/>
          </a:ln>
        </p:spPr>
      </p:pic>
      <p:sp>
        <p:nvSpPr>
          <p:cNvPr id="321" name="Google Shape;321;p45"/>
          <p:cNvSpPr txBox="1"/>
          <p:nvPr/>
        </p:nvSpPr>
        <p:spPr>
          <a:xfrm>
            <a:off x="1165016" y="3240627"/>
            <a:ext cx="2065796"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Main Character – needs to be named</a:t>
            </a:r>
            <a:endParaRPr sz="1100"/>
          </a:p>
        </p:txBody>
      </p:sp>
      <p:sp>
        <p:nvSpPr>
          <p:cNvPr id="322" name="Google Shape;322;p45"/>
          <p:cNvSpPr txBox="1"/>
          <p:nvPr/>
        </p:nvSpPr>
        <p:spPr>
          <a:xfrm>
            <a:off x="5904362" y="3240627"/>
            <a:ext cx="2483738"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Hot Dawg Boss –Sausage link Nunchaku wielding</a:t>
            </a:r>
            <a:endParaRPr sz="1100"/>
          </a:p>
        </p:txBody>
      </p:sp>
      <p:sp>
        <p:nvSpPr>
          <p:cNvPr id="323" name="Google Shape;323;p45"/>
          <p:cNvSpPr txBox="1"/>
          <p:nvPr/>
        </p:nvSpPr>
        <p:spPr>
          <a:xfrm>
            <a:off x="3624460" y="3282220"/>
            <a:ext cx="2065796"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Mouse NPC</a:t>
            </a:r>
            <a:endParaRPr sz="1100"/>
          </a:p>
        </p:txBody>
      </p:sp>
      <p:sp>
        <p:nvSpPr>
          <p:cNvPr id="324" name="Google Shape;324;p45"/>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Throwable Items</a:t>
            </a:r>
            <a:endParaRPr sz="1100"/>
          </a:p>
        </p:txBody>
      </p:sp>
      <p:sp>
        <p:nvSpPr>
          <p:cNvPr id="330" name="Google Shape;330;p46"/>
          <p:cNvSpPr txBox="1"/>
          <p:nvPr/>
        </p:nvSpPr>
        <p:spPr>
          <a:xfrm>
            <a:off x="952742" y="3531146"/>
            <a:ext cx="2065796" cy="55399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French Fries</a:t>
            </a:r>
            <a:endParaRPr sz="1100"/>
          </a:p>
          <a:p>
            <a:pPr marL="0" marR="0" lvl="0" indent="0" algn="ctr" rtl="0">
              <a:spcBef>
                <a:spcPts val="0"/>
              </a:spcBef>
              <a:spcAft>
                <a:spcPts val="0"/>
              </a:spcAft>
              <a:buNone/>
            </a:pPr>
            <a:r>
              <a:rPr lang="en" sz="1400">
                <a:solidFill>
                  <a:schemeClr val="dk1"/>
                </a:solidFill>
                <a:latin typeface="Calibri"/>
                <a:ea typeface="Calibri"/>
                <a:cs typeface="Calibri"/>
                <a:sym typeface="Calibri"/>
              </a:rPr>
              <a:t>Bottom: Fry-a-rang</a:t>
            </a:r>
            <a:endParaRPr sz="1800">
              <a:solidFill>
                <a:schemeClr val="dk1"/>
              </a:solidFill>
              <a:latin typeface="Calibri"/>
              <a:ea typeface="Calibri"/>
              <a:cs typeface="Calibri"/>
              <a:sym typeface="Calibri"/>
            </a:endParaRPr>
          </a:p>
        </p:txBody>
      </p:sp>
      <p:sp>
        <p:nvSpPr>
          <p:cNvPr id="331" name="Google Shape;331;p46"/>
          <p:cNvSpPr txBox="1"/>
          <p:nvPr/>
        </p:nvSpPr>
        <p:spPr>
          <a:xfrm>
            <a:off x="6388146" y="3735728"/>
            <a:ext cx="1529807"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Fountain Drink</a:t>
            </a:r>
            <a:endParaRPr sz="1100"/>
          </a:p>
        </p:txBody>
      </p:sp>
      <p:pic>
        <p:nvPicPr>
          <p:cNvPr id="332" name="Google Shape;332;p46"/>
          <p:cNvPicPr preferRelativeResize="0"/>
          <p:nvPr/>
        </p:nvPicPr>
        <p:blipFill rotWithShape="1">
          <a:blip r:embed="rId3">
            <a:alphaModFix/>
          </a:blip>
          <a:srcRect/>
          <a:stretch/>
        </p:blipFill>
        <p:spPr>
          <a:xfrm>
            <a:off x="1165015" y="1915417"/>
            <a:ext cx="1585390" cy="572634"/>
          </a:xfrm>
          <a:prstGeom prst="rect">
            <a:avLst/>
          </a:prstGeom>
          <a:noFill/>
          <a:ln w="9525" cap="flat" cmpd="sng">
            <a:solidFill>
              <a:schemeClr val="dk1"/>
            </a:solidFill>
            <a:prstDash val="solid"/>
            <a:round/>
            <a:headEnd type="none" w="sm" len="sm"/>
            <a:tailEnd type="none" w="sm" len="sm"/>
          </a:ln>
        </p:spPr>
      </p:pic>
      <p:pic>
        <p:nvPicPr>
          <p:cNvPr id="333" name="Google Shape;333;p46"/>
          <p:cNvPicPr preferRelativeResize="0"/>
          <p:nvPr/>
        </p:nvPicPr>
        <p:blipFill rotWithShape="1">
          <a:blip r:embed="rId4">
            <a:alphaModFix/>
          </a:blip>
          <a:srcRect/>
          <a:stretch/>
        </p:blipFill>
        <p:spPr>
          <a:xfrm>
            <a:off x="1165015" y="2565595"/>
            <a:ext cx="1590841" cy="967625"/>
          </a:xfrm>
          <a:prstGeom prst="rect">
            <a:avLst/>
          </a:prstGeom>
          <a:noFill/>
          <a:ln w="9525" cap="flat" cmpd="sng">
            <a:solidFill>
              <a:schemeClr val="dk1"/>
            </a:solidFill>
            <a:prstDash val="solid"/>
            <a:round/>
            <a:headEnd type="none" w="sm" len="sm"/>
            <a:tailEnd type="none" w="sm" len="sm"/>
          </a:ln>
        </p:spPr>
      </p:pic>
      <p:pic>
        <p:nvPicPr>
          <p:cNvPr id="334" name="Google Shape;334;p46"/>
          <p:cNvPicPr preferRelativeResize="0"/>
          <p:nvPr/>
        </p:nvPicPr>
        <p:blipFill rotWithShape="1">
          <a:blip r:embed="rId5">
            <a:alphaModFix/>
          </a:blip>
          <a:srcRect/>
          <a:stretch/>
        </p:blipFill>
        <p:spPr>
          <a:xfrm>
            <a:off x="1165015" y="1307831"/>
            <a:ext cx="1590841" cy="530041"/>
          </a:xfrm>
          <a:prstGeom prst="rect">
            <a:avLst/>
          </a:prstGeom>
          <a:noFill/>
          <a:ln w="9525" cap="flat" cmpd="sng">
            <a:solidFill>
              <a:schemeClr val="dk1"/>
            </a:solidFill>
            <a:prstDash val="solid"/>
            <a:round/>
            <a:headEnd type="none" w="sm" len="sm"/>
            <a:tailEnd type="none" w="sm" len="sm"/>
          </a:ln>
        </p:spPr>
      </p:pic>
      <p:pic>
        <p:nvPicPr>
          <p:cNvPr id="335" name="Google Shape;335;p46"/>
          <p:cNvPicPr preferRelativeResize="0"/>
          <p:nvPr/>
        </p:nvPicPr>
        <p:blipFill rotWithShape="1">
          <a:blip r:embed="rId6">
            <a:alphaModFix/>
          </a:blip>
          <a:srcRect/>
          <a:stretch/>
        </p:blipFill>
        <p:spPr>
          <a:xfrm>
            <a:off x="6388146" y="1307831"/>
            <a:ext cx="1529807" cy="2449387"/>
          </a:xfrm>
          <a:prstGeom prst="rect">
            <a:avLst/>
          </a:prstGeom>
          <a:noFill/>
          <a:ln w="9525" cap="flat" cmpd="sng">
            <a:solidFill>
              <a:schemeClr val="dk1"/>
            </a:solidFill>
            <a:prstDash val="solid"/>
            <a:round/>
            <a:headEnd type="none" w="sm" len="sm"/>
            <a:tailEnd type="none" w="sm" len="sm"/>
          </a:ln>
        </p:spPr>
      </p:pic>
      <p:pic>
        <p:nvPicPr>
          <p:cNvPr id="336" name="Google Shape;336;p46"/>
          <p:cNvPicPr preferRelativeResize="0"/>
          <p:nvPr/>
        </p:nvPicPr>
        <p:blipFill rotWithShape="1">
          <a:blip r:embed="rId7">
            <a:alphaModFix/>
          </a:blip>
          <a:srcRect/>
          <a:stretch/>
        </p:blipFill>
        <p:spPr>
          <a:xfrm>
            <a:off x="3513143" y="1307831"/>
            <a:ext cx="1411291" cy="1582132"/>
          </a:xfrm>
          <a:prstGeom prst="rect">
            <a:avLst/>
          </a:prstGeom>
          <a:noFill/>
          <a:ln w="9525" cap="flat" cmpd="sng">
            <a:solidFill>
              <a:schemeClr val="dk1"/>
            </a:solidFill>
            <a:prstDash val="solid"/>
            <a:round/>
            <a:headEnd type="none" w="sm" len="sm"/>
            <a:tailEnd type="none" w="sm" len="sm"/>
          </a:ln>
        </p:spPr>
      </p:pic>
      <p:pic>
        <p:nvPicPr>
          <p:cNvPr id="337" name="Google Shape;337;p46"/>
          <p:cNvPicPr preferRelativeResize="0"/>
          <p:nvPr/>
        </p:nvPicPr>
        <p:blipFill rotWithShape="1">
          <a:blip r:embed="rId8">
            <a:alphaModFix/>
          </a:blip>
          <a:srcRect/>
          <a:stretch/>
        </p:blipFill>
        <p:spPr>
          <a:xfrm>
            <a:off x="4994067" y="1307831"/>
            <a:ext cx="636791" cy="1582132"/>
          </a:xfrm>
          <a:prstGeom prst="rect">
            <a:avLst/>
          </a:prstGeom>
          <a:noFill/>
          <a:ln w="9525" cap="flat" cmpd="sng">
            <a:solidFill>
              <a:schemeClr val="dk1"/>
            </a:solidFill>
            <a:prstDash val="solid"/>
            <a:round/>
            <a:headEnd type="none" w="sm" len="sm"/>
            <a:tailEnd type="none" w="sm" len="sm"/>
          </a:ln>
        </p:spPr>
      </p:pic>
      <p:sp>
        <p:nvSpPr>
          <p:cNvPr id="338" name="Google Shape;338;p46"/>
          <p:cNvSpPr txBox="1"/>
          <p:nvPr/>
        </p:nvSpPr>
        <p:spPr>
          <a:xfrm>
            <a:off x="3513142" y="2889963"/>
            <a:ext cx="2117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Lettuce</a:t>
            </a:r>
            <a:endParaRPr sz="1100"/>
          </a:p>
        </p:txBody>
      </p:sp>
      <p:sp>
        <p:nvSpPr>
          <p:cNvPr id="339" name="Google Shape;339;p46"/>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a:stretch/>
        </p:blipFill>
        <p:spPr>
          <a:xfrm>
            <a:off x="2945077" y="1301105"/>
            <a:ext cx="1341084" cy="1474678"/>
          </a:xfrm>
          <a:prstGeom prst="rect">
            <a:avLst/>
          </a:prstGeom>
          <a:noFill/>
          <a:ln w="9525" cap="flat" cmpd="sng">
            <a:solidFill>
              <a:schemeClr val="dk1"/>
            </a:solidFill>
            <a:prstDash val="solid"/>
            <a:round/>
            <a:headEnd type="none" w="sm" len="sm"/>
            <a:tailEnd type="none" w="sm" len="sm"/>
          </a:ln>
        </p:spPr>
      </p:pic>
      <p:pic>
        <p:nvPicPr>
          <p:cNvPr id="345" name="Google Shape;345;p47"/>
          <p:cNvPicPr preferRelativeResize="0"/>
          <p:nvPr/>
        </p:nvPicPr>
        <p:blipFill rotWithShape="1">
          <a:blip r:embed="rId4">
            <a:alphaModFix/>
          </a:blip>
          <a:srcRect/>
          <a:stretch/>
        </p:blipFill>
        <p:spPr>
          <a:xfrm>
            <a:off x="1165014" y="1298151"/>
            <a:ext cx="1498715" cy="1480585"/>
          </a:xfrm>
          <a:prstGeom prst="rect">
            <a:avLst/>
          </a:prstGeom>
          <a:noFill/>
          <a:ln w="9525" cap="flat" cmpd="sng">
            <a:solidFill>
              <a:schemeClr val="dk1"/>
            </a:solidFill>
            <a:prstDash val="solid"/>
            <a:round/>
            <a:headEnd type="none" w="sm" len="sm"/>
            <a:tailEnd type="none" w="sm" len="sm"/>
          </a:ln>
        </p:spPr>
      </p:pic>
      <p:sp>
        <p:nvSpPr>
          <p:cNvPr id="346" name="Google Shape;346;p47"/>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Hazards</a:t>
            </a:r>
            <a:endParaRPr sz="1100"/>
          </a:p>
        </p:txBody>
      </p:sp>
      <p:sp>
        <p:nvSpPr>
          <p:cNvPr id="347" name="Google Shape;347;p47"/>
          <p:cNvSpPr txBox="1"/>
          <p:nvPr/>
        </p:nvSpPr>
        <p:spPr>
          <a:xfrm>
            <a:off x="1165014" y="2795925"/>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Dropped Food</a:t>
            </a:r>
            <a:endParaRPr sz="1100"/>
          </a:p>
        </p:txBody>
      </p:sp>
      <p:sp>
        <p:nvSpPr>
          <p:cNvPr id="348" name="Google Shape;348;p47"/>
          <p:cNvSpPr txBox="1"/>
          <p:nvPr/>
        </p:nvSpPr>
        <p:spPr>
          <a:xfrm>
            <a:off x="5070592" y="3423113"/>
            <a:ext cx="367903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Timed Jumps Across Kitchen Burners</a:t>
            </a:r>
            <a:endParaRPr sz="1100"/>
          </a:p>
        </p:txBody>
      </p:sp>
      <p:pic>
        <p:nvPicPr>
          <p:cNvPr id="349" name="Google Shape;349;p47"/>
          <p:cNvPicPr preferRelativeResize="0"/>
          <p:nvPr/>
        </p:nvPicPr>
        <p:blipFill rotWithShape="1">
          <a:blip r:embed="rId5">
            <a:alphaModFix/>
          </a:blip>
          <a:srcRect r="546"/>
          <a:stretch/>
        </p:blipFill>
        <p:spPr>
          <a:xfrm>
            <a:off x="5209523" y="1298151"/>
            <a:ext cx="3401169" cy="2124962"/>
          </a:xfrm>
          <a:prstGeom prst="rect">
            <a:avLst/>
          </a:prstGeom>
          <a:noFill/>
          <a:ln w="9525" cap="flat" cmpd="sng">
            <a:solidFill>
              <a:schemeClr val="dk1"/>
            </a:solidFill>
            <a:prstDash val="solid"/>
            <a:round/>
            <a:headEnd type="none" w="sm" len="sm"/>
            <a:tailEnd type="none" w="sm" len="sm"/>
          </a:ln>
        </p:spPr>
      </p:pic>
      <p:pic>
        <p:nvPicPr>
          <p:cNvPr id="350" name="Google Shape;350;p47"/>
          <p:cNvPicPr preferRelativeResize="0"/>
          <p:nvPr/>
        </p:nvPicPr>
        <p:blipFill rotWithShape="1">
          <a:blip r:embed="rId6">
            <a:alphaModFix/>
          </a:blip>
          <a:srcRect t="759"/>
          <a:stretch/>
        </p:blipFill>
        <p:spPr>
          <a:xfrm rot="-5400000">
            <a:off x="2306680" y="2262049"/>
            <a:ext cx="788416" cy="3170546"/>
          </a:xfrm>
          <a:prstGeom prst="rect">
            <a:avLst/>
          </a:prstGeom>
          <a:noFill/>
          <a:ln w="9525" cap="flat" cmpd="sng">
            <a:solidFill>
              <a:schemeClr val="dk1"/>
            </a:solidFill>
            <a:prstDash val="solid"/>
            <a:round/>
            <a:headEnd type="none" w="sm" len="sm"/>
            <a:tailEnd type="none" w="sm" len="sm"/>
          </a:ln>
        </p:spPr>
      </p:pic>
      <p:sp>
        <p:nvSpPr>
          <p:cNvPr id="351" name="Google Shape;351;p47"/>
          <p:cNvSpPr txBox="1"/>
          <p:nvPr/>
        </p:nvSpPr>
        <p:spPr>
          <a:xfrm>
            <a:off x="2843627" y="2791631"/>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Tomato Slices</a:t>
            </a:r>
            <a:endParaRPr sz="1100"/>
          </a:p>
        </p:txBody>
      </p:sp>
      <p:sp>
        <p:nvSpPr>
          <p:cNvPr id="352" name="Google Shape;352;p47"/>
          <p:cNvSpPr txBox="1"/>
          <p:nvPr/>
        </p:nvSpPr>
        <p:spPr>
          <a:xfrm>
            <a:off x="1091359" y="4241530"/>
            <a:ext cx="319480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Knives Being Used by Humans</a:t>
            </a:r>
            <a:endParaRPr sz="1100"/>
          </a:p>
        </p:txBody>
      </p:sp>
      <p:sp>
        <p:nvSpPr>
          <p:cNvPr id="353" name="Google Shape;353;p47"/>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Breakdown of Level of Effort for Team Members</a:t>
            </a:r>
            <a:endParaRPr sz="1100"/>
          </a:p>
        </p:txBody>
      </p:sp>
      <p:sp>
        <p:nvSpPr>
          <p:cNvPr id="359" name="Google Shape;359;p4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60" name="Google Shape;360;p48"/>
          <p:cNvSpPr txBox="1"/>
          <p:nvPr/>
        </p:nvSpPr>
        <p:spPr>
          <a:xfrm>
            <a:off x="7103378" y="669500"/>
            <a:ext cx="1988191" cy="1107996"/>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“Who did what and the percentage. A summary of the product backlog can be used.”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62" name="Google Shape;162;p25"/>
          <p:cNvSpPr txBox="1"/>
          <p:nvPr/>
        </p:nvSpPr>
        <p:spPr>
          <a:xfrm>
            <a:off x="856525" y="1483450"/>
            <a:ext cx="3911700" cy="2866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Throw food and drinks at enemies to defeat them</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Escape the kitchen through various levels playing as a burger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Each level will have varying types of obstacles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Fire</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platforms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100"/>
          </a:p>
        </p:txBody>
      </p:sp>
      <p:sp>
        <p:nvSpPr>
          <p:cNvPr id="163" name="Google Shape;163;p25"/>
          <p:cNvSpPr txBox="1"/>
          <p:nvPr/>
        </p:nvSpPr>
        <p:spPr>
          <a:xfrm>
            <a:off x="4809435" y="1483448"/>
            <a:ext cx="3911700" cy="256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Some obstacles or enemies can instant kill the player for added difficulty</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Beware of the mouse!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Varying levels types such as: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 and gun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Avoid the hazards</a:t>
            </a:r>
            <a:endParaRPr sz="1800">
              <a:solidFill>
                <a:schemeClr val="dk1"/>
              </a:solidFill>
              <a:latin typeface="Calibri"/>
              <a:ea typeface="Calibri"/>
              <a:cs typeface="Calibri"/>
              <a:sym typeface="Calibri"/>
            </a:endParaRPr>
          </a:p>
        </p:txBody>
      </p:sp>
      <p:pic>
        <p:nvPicPr>
          <p:cNvPr id="2" name="Slide 3">
            <a:hlinkClick r:id="" action="ppaction://media"/>
            <a:extLst>
              <a:ext uri="{FF2B5EF4-FFF2-40B4-BE49-F238E27FC236}">
                <a16:creationId xmlns:a16="http://schemas.microsoft.com/office/drawing/2014/main" id="{DB4C0823-A9A0-49A6-BD28-8ACE7458C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341" y="1649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000"/>
    </mc:Choice>
    <mc:Fallback xmlns="">
      <p:transition spd="slow" advClick="0"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66" name="Google Shape;366;p4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Configurable menu options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Graphics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Controls</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Typical game features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Save</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Exit</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Load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Clear set of goals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High scores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Achievements</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7">
            <a:hlinkClick r:id="" action="ppaction://media"/>
            <a:extLst>
              <a:ext uri="{FF2B5EF4-FFF2-40B4-BE49-F238E27FC236}">
                <a16:creationId xmlns:a16="http://schemas.microsoft.com/office/drawing/2014/main" id="{ED9E4AAA-8A9C-4BA9-954C-D9F5C1901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445" y="699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73" name="Google Shape;373;p50"/>
          <p:cNvSpPr txBox="1"/>
          <p:nvPr/>
        </p:nvSpPr>
        <p:spPr>
          <a:xfrm>
            <a:off x="1065500" y="965476"/>
            <a:ext cx="7646700" cy="3472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Environments and levels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Additional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Improved detail</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Powerups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throwable items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Drinks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Lettuce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Enemies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Better AI</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Bosses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Animations</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8">
            <a:hlinkClick r:id="" action="ppaction://media"/>
            <a:extLst>
              <a:ext uri="{FF2B5EF4-FFF2-40B4-BE49-F238E27FC236}">
                <a16:creationId xmlns:a16="http://schemas.microsoft.com/office/drawing/2014/main" id="{946E09EE-152B-4B79-B87E-FCE7920F0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1063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Link to Burger Breakout</a:t>
            </a:r>
            <a:endParaRPr sz="1100"/>
          </a:p>
        </p:txBody>
      </p:sp>
      <p:sp>
        <p:nvSpPr>
          <p:cNvPr id="380" name="Google Shape;380;p51"/>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81" name="Google Shape;381;p51"/>
          <p:cNvSpPr txBox="1"/>
          <p:nvPr/>
        </p:nvSpPr>
        <p:spPr>
          <a:xfrm>
            <a:off x="6939793" y="669500"/>
            <a:ext cx="2151777"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 link to downloadable application.”</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 slide)</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Questions/Comments/Complaints?</a:t>
            </a:r>
            <a:endParaRPr sz="1100"/>
          </a:p>
        </p:txBody>
      </p:sp>
      <p:pic>
        <p:nvPicPr>
          <p:cNvPr id="387" name="Google Shape;387;p52"/>
          <p:cNvPicPr preferRelativeResize="0"/>
          <p:nvPr/>
        </p:nvPicPr>
        <p:blipFill rotWithShape="1">
          <a:blip r:embed="rId3">
            <a:alphaModFix/>
          </a:blip>
          <a:srcRect/>
          <a:stretch/>
        </p:blipFill>
        <p:spPr>
          <a:xfrm>
            <a:off x="2513128" y="1337231"/>
            <a:ext cx="4117743" cy="2469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0" name="Google Shape;170;p26"/>
          <p:cNvSpPr txBox="1"/>
          <p:nvPr/>
        </p:nvSpPr>
        <p:spPr>
          <a:xfrm>
            <a:off x="1065500" y="965425"/>
            <a:ext cx="7646700" cy="3906300"/>
          </a:xfrm>
          <a:prstGeom prst="rect">
            <a:avLst/>
          </a:prstGeom>
          <a:noFill/>
          <a:ln>
            <a:noFill/>
          </a:ln>
        </p:spPr>
        <p:txBody>
          <a:bodyPr spcFirstLastPara="1" wrap="square" lIns="68575" tIns="34275" rIns="68575" bIns="34275" anchor="t" anchorCtr="0">
            <a:noAutofit/>
          </a:bodyPr>
          <a:lstStyle/>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should be able to move my character through the world so that I can progress through it and explore how I want to.</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my character to have animations so that the controls feel more realistic.</a:t>
            </a:r>
            <a:endParaRPr sz="1200"/>
          </a:p>
          <a:p>
            <a:pPr marL="457200" lvl="0" indent="-304800" algn="l" rtl="0">
              <a:spcBef>
                <a:spcPts val="0"/>
              </a:spcBef>
              <a:spcAft>
                <a:spcPts val="0"/>
              </a:spcAft>
              <a:buSzPts val="1200"/>
              <a:buChar char="●"/>
            </a:pPr>
            <a:r>
              <a:rPr lang="en" sz="1200"/>
              <a:t>Playing as a </a:t>
            </a:r>
            <a:r>
              <a:rPr lang="en" sz="1200">
                <a:solidFill>
                  <a:srgbClr val="FF0000"/>
                </a:solidFill>
              </a:rPr>
              <a:t>burger </a:t>
            </a:r>
            <a:r>
              <a:rPr lang="en" sz="1200"/>
              <a:t>character, I want to be able to throw food like cheese, tomatoes, or use French fries as a weapon to be able to defeat my enemies or use them to be able to run away</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shoot food so that I can defeat my enemies.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pick up items so that I can use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use the items I pick up so that I can gain power ups.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enemies I can engage with so that I can fight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challenging while playing the game so that it does not seem boring or too easy. </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rewarded for progressing through the game so that I have more motivation to continue playing it.</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able to fight against a variety of enemies so that I do not get bored with having to kill the same enemies repeatedly for the whole game.</a:t>
            </a:r>
            <a:endParaRPr sz="1200"/>
          </a:p>
          <a:p>
            <a:pPr marL="457200" lvl="0" indent="-304800" algn="l" rtl="0">
              <a:spcBef>
                <a:spcPts val="0"/>
              </a:spcBef>
              <a:spcAft>
                <a:spcPts val="0"/>
              </a:spcAft>
              <a:buSzPts val="1200"/>
              <a:buChar char="●"/>
            </a:pPr>
            <a:r>
              <a:rPr lang="en" sz="1200"/>
              <a:t>As a </a:t>
            </a:r>
            <a:r>
              <a:rPr lang="en" sz="1200">
                <a:solidFill>
                  <a:srgbClr val="FF0000"/>
                </a:solidFill>
              </a:rPr>
              <a:t>casual </a:t>
            </a:r>
            <a:r>
              <a:rPr lang="en" sz="1200"/>
              <a:t>gamer, I want the game to be easy to pickup / understand so that I am able to have fun without having to remember how to play the game and or its mechanics.</a:t>
            </a:r>
            <a:endParaRPr sz="1300">
              <a:solidFill>
                <a:schemeClr val="dk1"/>
              </a:solidFill>
            </a:endParaRPr>
          </a:p>
          <a:p>
            <a:pPr marL="457200" lvl="0" indent="-311150" algn="l" rtl="0">
              <a:spcBef>
                <a:spcPts val="0"/>
              </a:spcBef>
              <a:spcAft>
                <a:spcPts val="0"/>
              </a:spcAft>
              <a:buSzPts val="1300"/>
              <a:buChar char="●"/>
            </a:pPr>
            <a:r>
              <a:rPr lang="en" sz="1300">
                <a:solidFill>
                  <a:schemeClr val="dk1"/>
                </a:solidFill>
              </a:rPr>
              <a:t>As a </a:t>
            </a:r>
            <a:r>
              <a:rPr lang="en" sz="1300">
                <a:solidFill>
                  <a:srgbClr val="FF0000"/>
                </a:solidFill>
              </a:rPr>
              <a:t>player </a:t>
            </a:r>
            <a:r>
              <a:rPr lang="en" sz="1300">
                <a:solidFill>
                  <a:schemeClr val="dk1"/>
                </a:solidFill>
              </a:rPr>
              <a:t>of modern video games, I would like the gameplay to be visually appealing so that will make the game feel polished</a:t>
            </a:r>
            <a:endParaRPr sz="1100"/>
          </a:p>
        </p:txBody>
      </p:sp>
      <p:pic>
        <p:nvPicPr>
          <p:cNvPr id="2" name="Slide 4">
            <a:hlinkClick r:id="" action="ppaction://media"/>
            <a:extLst>
              <a:ext uri="{FF2B5EF4-FFF2-40B4-BE49-F238E27FC236}">
                <a16:creationId xmlns:a16="http://schemas.microsoft.com/office/drawing/2014/main" id="{EA8D7DFA-67BE-489A-A74D-2E35B3AD9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382" y="6569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1000"/>
    </mc:Choice>
    <mc:Fallback xmlns="">
      <p:transition spd="slow" advClick="0"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7" name="Google Shape;177;p27"/>
          <p:cNvSpPr txBox="1"/>
          <p:nvPr/>
        </p:nvSpPr>
        <p:spPr>
          <a:xfrm>
            <a:off x="1050817" y="1009520"/>
            <a:ext cx="7646700" cy="3347100"/>
          </a:xfrm>
          <a:prstGeom prst="rect">
            <a:avLst/>
          </a:prstGeom>
          <a:noFill/>
          <a:ln>
            <a:noFill/>
          </a:ln>
        </p:spPr>
        <p:txBody>
          <a:bodyPr spcFirstLastPara="1" wrap="square" lIns="68575" tIns="34275" rIns="68575" bIns="34275" anchor="t" anchorCtr="0">
            <a:noAutofit/>
          </a:bodyPr>
          <a:lstStyle/>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have options that allow me to customize things like controls, volume, or graphics so that I can adjust the game to suit my preferences.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environment to go through so that I can progress through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colorblind </a:t>
            </a:r>
            <a:r>
              <a:rPr lang="en" sz="1200">
                <a:solidFill>
                  <a:srgbClr val="FF0000"/>
                </a:solidFill>
              </a:rPr>
              <a:t>player</a:t>
            </a:r>
            <a:r>
              <a:rPr lang="en" sz="1200">
                <a:solidFill>
                  <a:schemeClr val="dk1"/>
                </a:solidFill>
              </a:rPr>
              <a:t>, I need the game to have a colorblind mode because otherwise, I am not able to distinguish many game objects rendering the game quite frustrating.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exit the game so that I can pick it up at another time.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would like to start a new game so that I can begin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be able to save my current game state at any time so that I can resume later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there to be a button dedicated to pausing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load my previously saved game so that I can continue where I left off.</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who enjoys music, I would like for the game to have complete sound design, so that the game doesn’t feel dull.</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need the interface for the game to clearly display important information such as health, lives, or score so that I can understand what is happening in the game and how I’m doing.</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competitive </a:t>
            </a:r>
            <a:r>
              <a:rPr lang="en" sz="1200">
                <a:solidFill>
                  <a:srgbClr val="FF0000"/>
                </a:solidFill>
              </a:rPr>
              <a:t>player</a:t>
            </a:r>
            <a:r>
              <a:rPr lang="en" sz="1200">
                <a:solidFill>
                  <a:schemeClr val="dk1"/>
                </a:solidFill>
              </a:rPr>
              <a:t>, I would like to save high-scores or achievements of some kind so that I and others may compete against those scores.</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of modern video games, I would like the goal of the game to be clear.</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enemy to go against me so that I feel more challenged.</a:t>
            </a:r>
            <a:endParaRPr sz="1200">
              <a:solidFill>
                <a:schemeClr val="dk1"/>
              </a:solidFill>
            </a:endParaRPr>
          </a:p>
        </p:txBody>
      </p:sp>
      <p:pic>
        <p:nvPicPr>
          <p:cNvPr id="2" name="Slide 5">
            <a:hlinkClick r:id="" action="ppaction://media"/>
            <a:extLst>
              <a:ext uri="{FF2B5EF4-FFF2-40B4-BE49-F238E27FC236}">
                <a16:creationId xmlns:a16="http://schemas.microsoft.com/office/drawing/2014/main" id="{0666F18B-218B-48F6-A029-B31A6B215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17" y="471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2308324"/>
          </a:xfrm>
          <a:prstGeom prst="rect">
            <a:avLst/>
          </a:prstGeom>
          <a:noFill/>
        </p:spPr>
        <p:txBody>
          <a:bodyPr wrap="square" rtlCol="0">
            <a:spAutoFit/>
          </a:bodyPr>
          <a:lstStyle/>
          <a:p>
            <a:pPr marL="214313" indent="-214313" fontAlgn="base">
              <a:buFont typeface="Arial" panose="020B0604020202020204" pitchFamily="34" charset="0"/>
              <a:buChar char="•"/>
            </a:pPr>
            <a:r>
              <a:rPr lang="en-US" altLang="ja-JP" sz="1800" dirty="0"/>
              <a:t>The system shall move a character</a:t>
            </a:r>
          </a:p>
          <a:p>
            <a:pPr marL="214313" indent="-214313" fontAlgn="base">
              <a:buFont typeface="Arial" panose="020B0604020202020204" pitchFamily="34" charset="0"/>
              <a:buChar char="•"/>
            </a:pPr>
            <a:r>
              <a:rPr lang="en-US" altLang="ja-JP" sz="1800" dirty="0"/>
              <a:t>The system shall allow the game character to use different items of food like cheese, tomatoes, French fries, and milkshakes as weapons against game enemies</a:t>
            </a:r>
          </a:p>
          <a:p>
            <a:pPr marL="214313" indent="-214313" fontAlgn="base">
              <a:buFont typeface="Arial" panose="020B0604020202020204" pitchFamily="34" charset="0"/>
              <a:buChar char="•"/>
            </a:pPr>
            <a:r>
              <a:rPr lang="en-US" altLang="ja-JP" sz="1800" dirty="0"/>
              <a:t>The system shall provide the user with an option to save their current game during any point so that they can continue playing later.</a:t>
            </a:r>
          </a:p>
          <a:p>
            <a:pPr marL="214313" indent="-214313" fontAlgn="base">
              <a:buFont typeface="Arial" panose="020B0604020202020204" pitchFamily="34" charset="0"/>
              <a:buChar char="•"/>
            </a:pPr>
            <a:r>
              <a:rPr lang="en-US" altLang="ja-JP" sz="1800" dirty="0"/>
              <a:t>The system shall provide the user with an option to load their last saved game so that they can continue from their last saved point in the game.</a:t>
            </a:r>
          </a:p>
        </p:txBody>
      </p:sp>
      <p:pic>
        <p:nvPicPr>
          <p:cNvPr id="2" name="Functional Requirements">
            <a:hlinkClick r:id="" action="ppaction://media"/>
            <a:extLst>
              <a:ext uri="{FF2B5EF4-FFF2-40B4-BE49-F238E27FC236}">
                <a16:creationId xmlns:a16="http://schemas.microsoft.com/office/drawing/2014/main" id="{3064F190-7675-461A-B698-F7202920E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4692" y="106430"/>
            <a:ext cx="609600" cy="609600"/>
          </a:xfrm>
          <a:prstGeom prst="rect">
            <a:avLst/>
          </a:prstGeom>
        </p:spPr>
      </p:pic>
    </p:spTree>
    <p:extLst>
      <p:ext uri="{BB962C8B-B14F-4D97-AF65-F5344CB8AC3E}">
        <p14:creationId xmlns:p14="http://schemas.microsoft.com/office/powerpoint/2010/main" val="35279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Non-Functional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1477328"/>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ja-JP" sz="1800" dirty="0"/>
              <a:t>The system shall provide the user with music and sound effects so that the game has a more realistic feel and the user can hear when they jump or throw a food item.</a:t>
            </a:r>
          </a:p>
          <a:p>
            <a:pPr marL="214313" indent="-214313" fontAlgn="base">
              <a:buFont typeface="Arial" panose="020B0604020202020204" pitchFamily="34" charset="0"/>
              <a:buChar char="•"/>
            </a:pPr>
            <a:r>
              <a:rPr lang="en-US" altLang="ja-JP" sz="1800" dirty="0"/>
              <a:t>The system shall provide visually appealing and unambiguous gameplay so that the user will feel the game is polished and complete.</a:t>
            </a:r>
          </a:p>
        </p:txBody>
      </p:sp>
      <p:pic>
        <p:nvPicPr>
          <p:cNvPr id="2" name="Recorded Sound">
            <a:hlinkClick r:id="" action="ppaction://media"/>
            <a:extLst>
              <a:ext uri="{FF2B5EF4-FFF2-40B4-BE49-F238E27FC236}">
                <a16:creationId xmlns:a16="http://schemas.microsoft.com/office/drawing/2014/main" id="{2F96BA3F-C345-44E4-A7D3-34D8E19BC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5892" y="106430"/>
            <a:ext cx="609600" cy="609600"/>
          </a:xfrm>
          <a:prstGeom prst="rect">
            <a:avLst/>
          </a:prstGeom>
        </p:spPr>
      </p:pic>
    </p:spTree>
    <p:extLst>
      <p:ext uri="{BB962C8B-B14F-4D97-AF65-F5344CB8AC3E}">
        <p14:creationId xmlns:p14="http://schemas.microsoft.com/office/powerpoint/2010/main" val="367642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New Game</a:t>
            </a:r>
          </a:p>
          <a:p>
            <a:pPr marL="285750" lvl="3" indent="-285750" fontAlgn="base">
              <a:buFont typeface="Arial" panose="020B0604020202020204" pitchFamily="34" charset="0"/>
              <a:buChar char="•"/>
            </a:pPr>
            <a:r>
              <a:rPr lang="en-US" altLang="ja-JP" sz="1800" dirty="0"/>
              <a:t>Start a new state of the game from the beginning </a:t>
            </a:r>
          </a:p>
          <a:p>
            <a:pPr marL="285750" lvl="1" indent="-285750" fontAlgn="base">
              <a:buFont typeface="Arial" panose="020B0604020202020204" pitchFamily="34" charset="0"/>
              <a:buChar char="•"/>
            </a:pPr>
            <a:r>
              <a:rPr lang="en-US" altLang="ja-JP" sz="1800" dirty="0"/>
              <a:t>Allows the player to start playing the game</a:t>
            </a:r>
          </a:p>
          <a:p>
            <a:pPr marL="285750" indent="-285750" fontAlgn="base">
              <a:buFont typeface="Wingdings" panose="05000000000000000000" pitchFamily="2" charset="2"/>
              <a:buChar char="l"/>
            </a:pPr>
            <a:r>
              <a:rPr lang="en-US" altLang="ja-JP" sz="1800" dirty="0"/>
              <a:t>Save Game</a:t>
            </a:r>
          </a:p>
          <a:p>
            <a:pPr marL="285750" lvl="1" indent="-285750" fontAlgn="base">
              <a:buFont typeface="Arial" panose="020B0604020202020204" pitchFamily="34" charset="0"/>
              <a:buChar char="•"/>
            </a:pPr>
            <a:r>
              <a:rPr lang="en-US" altLang="ja-JP" sz="1800" dirty="0"/>
              <a:t>Save the current state of the game</a:t>
            </a:r>
          </a:p>
          <a:p>
            <a:pPr marL="285750" lvl="1" indent="-285750" fontAlgn="base">
              <a:buFont typeface="Arial" panose="020B0604020202020204" pitchFamily="34" charset="0"/>
              <a:buChar char="•"/>
            </a:pPr>
            <a:r>
              <a:rPr lang="en-US" altLang="ja-JP" sz="1800" dirty="0"/>
              <a:t>Allows the player to save their progress to be returned to later</a:t>
            </a:r>
          </a:p>
          <a:p>
            <a:pPr marL="342900" indent="-342900" fontAlgn="base">
              <a:buFont typeface="Wingdings" panose="05000000000000000000" pitchFamily="2" charset="2"/>
              <a:buChar char="l"/>
            </a:pPr>
            <a:r>
              <a:rPr lang="en-US" altLang="ja-JP" sz="1800" dirty="0"/>
              <a:t>Load Game</a:t>
            </a:r>
          </a:p>
          <a:p>
            <a:pPr marL="285750" lvl="1" indent="-285750" fontAlgn="base">
              <a:buFont typeface="Arial" panose="020B0604020202020204" pitchFamily="34" charset="0"/>
              <a:buChar char="•"/>
            </a:pPr>
            <a:r>
              <a:rPr lang="en-US" altLang="ja-JP" sz="1800" dirty="0"/>
              <a:t>Load the state of the game from the last saved data</a:t>
            </a:r>
          </a:p>
          <a:p>
            <a:pPr marL="285750" lvl="1" indent="-285750" fontAlgn="base">
              <a:buFont typeface="Arial" panose="020B0604020202020204" pitchFamily="34" charset="0"/>
              <a:buChar char="•"/>
            </a:pPr>
            <a:r>
              <a:rPr lang="en-US" altLang="ja-JP" sz="1800" dirty="0"/>
              <a:t>Allows the player to return to previously saved progress</a:t>
            </a:r>
          </a:p>
        </p:txBody>
      </p:sp>
      <p:pic>
        <p:nvPicPr>
          <p:cNvPr id="4" name="Recorded Sound">
            <a:hlinkClick r:id="" action="ppaction://media"/>
            <a:extLst>
              <a:ext uri="{FF2B5EF4-FFF2-40B4-BE49-F238E27FC236}">
                <a16:creationId xmlns:a16="http://schemas.microsoft.com/office/drawing/2014/main" id="{E545F8BE-3890-4ADC-B3F7-771FCC035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Move Character</a:t>
            </a:r>
          </a:p>
          <a:p>
            <a:pPr marL="285750" lvl="1" indent="-285750" fontAlgn="base">
              <a:buFont typeface="Arial" panose="020B0604020202020204" pitchFamily="34" charset="0"/>
              <a:buChar char="•"/>
            </a:pPr>
            <a:r>
              <a:rPr lang="en-US" altLang="ja-JP" sz="1800" dirty="0"/>
              <a:t>The actor will be able to control the character with their inputs</a:t>
            </a:r>
          </a:p>
          <a:p>
            <a:pPr marL="285750" lvl="1" indent="-285750" fontAlgn="base">
              <a:buFont typeface="Arial" panose="020B0604020202020204" pitchFamily="34" charset="0"/>
              <a:buChar char="•"/>
            </a:pPr>
            <a:r>
              <a:rPr lang="en-US" altLang="ja-JP" sz="1800" dirty="0"/>
              <a:t>Allows the player to actually interact with the gameplay</a:t>
            </a:r>
          </a:p>
          <a:p>
            <a:pPr marL="285750" indent="-285750" fontAlgn="base">
              <a:buFont typeface="Wingdings" panose="05000000000000000000" pitchFamily="2" charset="2"/>
              <a:buChar char="l"/>
            </a:pPr>
            <a:r>
              <a:rPr lang="en-US" altLang="ja-JP" sz="1800" dirty="0"/>
              <a:t>Shoot</a:t>
            </a:r>
          </a:p>
          <a:p>
            <a:pPr marL="285750" lvl="1" indent="-285750" fontAlgn="base">
              <a:buFont typeface="Arial" panose="020B0604020202020204" pitchFamily="34" charset="0"/>
              <a:buChar char="•"/>
            </a:pPr>
            <a:r>
              <a:rPr lang="en-US" altLang="ja-JP" sz="1800" dirty="0"/>
              <a:t>The Actor will be able to shoot food with their shoot input key</a:t>
            </a:r>
          </a:p>
          <a:p>
            <a:pPr marL="285750" lvl="1" indent="-285750" fontAlgn="base">
              <a:buFont typeface="Arial" panose="020B0604020202020204" pitchFamily="34" charset="0"/>
              <a:buChar char="•"/>
            </a:pPr>
            <a:r>
              <a:rPr lang="en-US" altLang="ja-JP" sz="1800" dirty="0"/>
              <a:t>Allows the player to defeat enemies in the game</a:t>
            </a:r>
          </a:p>
          <a:p>
            <a:pPr marL="285750" indent="-285750" fontAlgn="base">
              <a:buFont typeface="Wingdings" panose="05000000000000000000" pitchFamily="2" charset="2"/>
              <a:buChar char="l"/>
            </a:pPr>
            <a:r>
              <a:rPr lang="en-US" altLang="ja-JP" sz="1800" dirty="0"/>
              <a:t>Lose Health</a:t>
            </a:r>
          </a:p>
          <a:p>
            <a:pPr marL="285750" lvl="1" indent="-285750" fontAlgn="base">
              <a:buFont typeface="Arial" panose="020B0604020202020204" pitchFamily="34" charset="0"/>
              <a:buChar char="•"/>
            </a:pPr>
            <a:r>
              <a:rPr lang="en-US" altLang="ja-JP" sz="1800" dirty="0"/>
              <a:t>Takes away one or more lives from the player</a:t>
            </a:r>
          </a:p>
          <a:p>
            <a:pPr marL="285750" lvl="1" indent="-285750" fontAlgn="base">
              <a:buFont typeface="Arial" panose="020B0604020202020204" pitchFamily="34" charset="0"/>
              <a:buChar char="•"/>
            </a:pPr>
            <a:r>
              <a:rPr lang="en-US" altLang="ja-JP" sz="1800" dirty="0"/>
              <a:t>Gives the game risks and challenge to make it more engaging</a:t>
            </a:r>
          </a:p>
        </p:txBody>
      </p:sp>
      <p:pic>
        <p:nvPicPr>
          <p:cNvPr id="3" name="Recorded Sound">
            <a:hlinkClick r:id="" action="ppaction://media"/>
            <a:extLst>
              <a:ext uri="{FF2B5EF4-FFF2-40B4-BE49-F238E27FC236}">
                <a16:creationId xmlns:a16="http://schemas.microsoft.com/office/drawing/2014/main" id="{9B644368-0A14-45BD-841D-2BC40DCD3B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extLst>
      <p:ext uri="{BB962C8B-B14F-4D97-AF65-F5344CB8AC3E}">
        <p14:creationId xmlns:p14="http://schemas.microsoft.com/office/powerpoint/2010/main" val="22577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shion Brochure">
      <a:dk1>
        <a:srgbClr val="000000"/>
      </a:dk1>
      <a:lt1>
        <a:srgbClr val="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TotalTime>
  <Words>2681</Words>
  <Application>Microsoft Office PowerPoint</Application>
  <PresentationFormat>On-screen Show (16:9)</PresentationFormat>
  <Paragraphs>314</Paragraphs>
  <Slides>33</Slides>
  <Notes>31</Notes>
  <HiddenSlides>0</HiddenSlides>
  <MMClips>17</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Calibri</vt:lpstr>
      <vt:lpstr>Courier New</vt:lpstr>
      <vt:lpstr>Wingdings</vt:lpstr>
      <vt:lpstr>Simple Light</vt:lpstr>
      <vt:lpstr>Office Theme</vt:lpstr>
      <vt:lpstr>PowerPoint Presentation</vt:lpstr>
      <vt:lpstr>Overview of Burger Breakout</vt:lpstr>
      <vt:lpstr>Overview of Burger Breakout</vt:lpstr>
      <vt:lpstr>Updated User Stories</vt:lpstr>
      <vt:lpstr>Updated User Stories</vt:lpstr>
      <vt:lpstr>Important Functional Requirements</vt:lpstr>
      <vt:lpstr>Important Non-Functional Requirements</vt:lpstr>
      <vt:lpstr>Important Use Cases</vt:lpstr>
      <vt:lpstr>Important Use Cases</vt:lpstr>
      <vt:lpstr>Important Sequence Diagrams: Create New Game</vt:lpstr>
      <vt:lpstr>Important Sequence Diagrams: Exit Game</vt:lpstr>
      <vt:lpstr>Important Sequence Diagrams: Save Game</vt:lpstr>
      <vt:lpstr>Important Sequence Diagrams: Load Game</vt:lpstr>
      <vt:lpstr>Domain Model</vt:lpstr>
      <vt:lpstr>Detailed Design Diagrams</vt:lpstr>
      <vt:lpstr>Architecture Design Used</vt:lpstr>
      <vt:lpstr>Design Patterns Used</vt:lpstr>
      <vt:lpstr>Configuration Plans</vt:lpstr>
      <vt:lpstr>Configuration Plans</vt:lpstr>
      <vt:lpstr>Summary of Test Plan, Test Cases and Results</vt:lpstr>
      <vt:lpstr>Results of Focus Group &amp; Usability Study</vt:lpstr>
      <vt:lpstr>Results of Focus Group &amp; Usability Study II</vt:lpstr>
      <vt:lpstr>Security and Privacy Concerns Addressed</vt:lpstr>
      <vt:lpstr>Security and Privacy Concerns Addressed II</vt:lpstr>
      <vt:lpstr>Mock-Up of Burger Breakout </vt:lpstr>
      <vt:lpstr>Early Concept Art: Characters</vt:lpstr>
      <vt:lpstr>Early Concept Art: Throwable Items</vt:lpstr>
      <vt:lpstr>Early Concept Art: Hazards</vt:lpstr>
      <vt:lpstr>Breakdown of Level of Effort for Team Members</vt:lpstr>
      <vt:lpstr>Work Left on Burger Breakout</vt:lpstr>
      <vt:lpstr>Work Left on Burger Breakout</vt:lpstr>
      <vt:lpstr>Link to Burger Breakout</vt:lpstr>
      <vt:lpstr>Questions/Comments/Complaints?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Sincyr</cp:lastModifiedBy>
  <cp:revision>20</cp:revision>
  <dcterms:modified xsi:type="dcterms:W3CDTF">2020-04-28T14:28:47Z</dcterms:modified>
</cp:coreProperties>
</file>